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61" r:id="rId3"/>
    <p:sldId id="259" r:id="rId4"/>
    <p:sldId id="262" r:id="rId5"/>
    <p:sldId id="263" r:id="rId6"/>
    <p:sldId id="260" r:id="rId7"/>
    <p:sldId id="264" r:id="rId8"/>
    <p:sldId id="267" r:id="rId9"/>
    <p:sldId id="265" r:id="rId10"/>
    <p:sldId id="266" r:id="rId11"/>
    <p:sldId id="268" r:id="rId12"/>
    <p:sldId id="269" r:id="rId13"/>
    <p:sldId id="301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1" r:id="rId24"/>
    <p:sldId id="282" r:id="rId25"/>
    <p:sldId id="283" r:id="rId26"/>
    <p:sldId id="284" r:id="rId27"/>
    <p:sldId id="286" r:id="rId28"/>
    <p:sldId id="287" r:id="rId29"/>
    <p:sldId id="288" r:id="rId30"/>
    <p:sldId id="289" r:id="rId31"/>
    <p:sldId id="290" r:id="rId32"/>
    <p:sldId id="294" r:id="rId33"/>
    <p:sldId id="293" r:id="rId34"/>
    <p:sldId id="295" r:id="rId35"/>
    <p:sldId id="296" r:id="rId36"/>
    <p:sldId id="297" r:id="rId37"/>
    <p:sldId id="298" r:id="rId3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72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D435-F18E-45CA-B8F8-2D91427FBA5A}" type="datetimeFigureOut">
              <a:rPr lang="sr-Latn-CS" smtClean="0"/>
              <a:pPr/>
              <a:t>9.5.2016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3B3C-E898-49E9-A4C6-E8A5E7C08BC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D435-F18E-45CA-B8F8-2D91427FBA5A}" type="datetimeFigureOut">
              <a:rPr lang="sr-Latn-CS" smtClean="0"/>
              <a:pPr/>
              <a:t>9.5.2016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3B3C-E898-49E9-A4C6-E8A5E7C08BC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D435-F18E-45CA-B8F8-2D91427FBA5A}" type="datetimeFigureOut">
              <a:rPr lang="sr-Latn-CS" smtClean="0"/>
              <a:pPr/>
              <a:t>9.5.2016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3B3C-E898-49E9-A4C6-E8A5E7C08BC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D435-F18E-45CA-B8F8-2D91427FBA5A}" type="datetimeFigureOut">
              <a:rPr lang="sr-Latn-CS" smtClean="0"/>
              <a:pPr/>
              <a:t>9.5.2016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3B3C-E898-49E9-A4C6-E8A5E7C08BC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D435-F18E-45CA-B8F8-2D91427FBA5A}" type="datetimeFigureOut">
              <a:rPr lang="sr-Latn-CS" smtClean="0"/>
              <a:pPr/>
              <a:t>9.5.2016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3B3C-E898-49E9-A4C6-E8A5E7C08BC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D435-F18E-45CA-B8F8-2D91427FBA5A}" type="datetimeFigureOut">
              <a:rPr lang="sr-Latn-CS" smtClean="0"/>
              <a:pPr/>
              <a:t>9.5.2016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3B3C-E898-49E9-A4C6-E8A5E7C08BC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D435-F18E-45CA-B8F8-2D91427FBA5A}" type="datetimeFigureOut">
              <a:rPr lang="sr-Latn-CS" smtClean="0"/>
              <a:pPr/>
              <a:t>9.5.2016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3B3C-E898-49E9-A4C6-E8A5E7C08BC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D435-F18E-45CA-B8F8-2D91427FBA5A}" type="datetimeFigureOut">
              <a:rPr lang="sr-Latn-CS" smtClean="0"/>
              <a:pPr/>
              <a:t>9.5.2016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3B3C-E898-49E9-A4C6-E8A5E7C08BC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D435-F18E-45CA-B8F8-2D91427FBA5A}" type="datetimeFigureOut">
              <a:rPr lang="sr-Latn-CS" smtClean="0"/>
              <a:pPr/>
              <a:t>9.5.2016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3B3C-E898-49E9-A4C6-E8A5E7C08BC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D435-F18E-45CA-B8F8-2D91427FBA5A}" type="datetimeFigureOut">
              <a:rPr lang="sr-Latn-CS" smtClean="0"/>
              <a:pPr/>
              <a:t>9.5.2016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3B3C-E898-49E9-A4C6-E8A5E7C08BC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D435-F18E-45CA-B8F8-2D91427FBA5A}" type="datetimeFigureOut">
              <a:rPr lang="sr-Latn-CS" smtClean="0"/>
              <a:pPr/>
              <a:t>9.5.2016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3B3C-E898-49E9-A4C6-E8A5E7C08BC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BD435-F18E-45CA-B8F8-2D91427FBA5A}" type="datetimeFigureOut">
              <a:rPr lang="sr-Latn-CS" smtClean="0"/>
              <a:pPr/>
              <a:t>9.5.2016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63B3C-E898-49E9-A4C6-E8A5E7C08BC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/>
              <a:t>Tehnologija</a:t>
            </a:r>
            <a:r>
              <a:rPr lang="en-US" b="1" dirty="0"/>
              <a:t> </a:t>
            </a:r>
            <a:r>
              <a:rPr lang="en-US" b="1" dirty="0" err="1"/>
              <a:t>zavarivanja</a:t>
            </a:r>
            <a:r>
              <a:rPr lang="sr-Latn-CS" b="1" dirty="0"/>
              <a:t>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873031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dirty="0"/>
              <a:t>Dijagram zavisnosti b, c, h</a:t>
            </a:r>
            <a:r>
              <a:rPr lang="sr-Latn-CS" baseline="-25000" dirty="0"/>
              <a:t>u</a:t>
            </a:r>
            <a:r>
              <a:rPr lang="sr-Latn-CS" dirty="0"/>
              <a:t> od struje zavarivanja: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0000">
            <a:off x="4971169" y="4529527"/>
            <a:ext cx="3883409" cy="211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5"/>
          <p:cNvGrpSpPr/>
          <p:nvPr/>
        </p:nvGrpSpPr>
        <p:grpSpPr>
          <a:xfrm>
            <a:off x="609600" y="2057400"/>
            <a:ext cx="4267200" cy="4448464"/>
            <a:chOff x="609600" y="2057400"/>
            <a:chExt cx="4267200" cy="444846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9600" y="2133600"/>
              <a:ext cx="4267200" cy="4372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2438400" y="2057400"/>
              <a:ext cx="1121979" cy="749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sr-Latn-CS" dirty="0"/>
              <a:t>Promena oblika šava povećanjem struje zavarivanja: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514600"/>
            <a:ext cx="4724400" cy="1491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057400" y="25908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sr-Latn-CS" u="sng" dirty="0"/>
              <a:t>Gustina struje zavarivanja:</a:t>
            </a:r>
          </a:p>
          <a:p>
            <a:pPr>
              <a:buFontTx/>
              <a:buChar char="-"/>
            </a:pPr>
            <a:r>
              <a:rPr lang="sr-Latn-CS" dirty="0"/>
              <a:t>Smanjenje prečnika elektrodne žice za istu jačinu struje uzrokuje povećanje gustine struje zavarivanja.</a:t>
            </a:r>
          </a:p>
          <a:p>
            <a:pPr>
              <a:buFontTx/>
              <a:buChar char="-"/>
            </a:pPr>
            <a:r>
              <a:rPr lang="sr-Latn-CS" dirty="0"/>
              <a:t>Time se povećava dubina</a:t>
            </a:r>
          </a:p>
          <a:p>
            <a:pPr>
              <a:buNone/>
            </a:pPr>
            <a:r>
              <a:rPr lang="sr-Latn-CS" dirty="0"/>
              <a:t>	uvara h</a:t>
            </a:r>
            <a:r>
              <a:rPr lang="sr-Latn-CS" baseline="-25000" dirty="0"/>
              <a:t>u</a:t>
            </a:r>
            <a:r>
              <a:rPr lang="sr-Latn-CS" dirty="0"/>
              <a:t> i nadvišenje c, a</a:t>
            </a:r>
          </a:p>
          <a:p>
            <a:pPr>
              <a:buNone/>
            </a:pPr>
            <a:r>
              <a:rPr lang="sr-Latn-CS" dirty="0"/>
              <a:t>	smanjuje širina šava b: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267200" y="2362200"/>
            <a:ext cx="4648200" cy="4495800"/>
            <a:chOff x="2209800" y="2667000"/>
            <a:chExt cx="4419600" cy="41148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71800" y="2895600"/>
              <a:ext cx="3581400" cy="365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Rectangle 3"/>
            <p:cNvSpPr/>
            <p:nvPr/>
          </p:nvSpPr>
          <p:spPr>
            <a:xfrm>
              <a:off x="5562600" y="2667000"/>
              <a:ext cx="10668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419600" y="2895600"/>
              <a:ext cx="10668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209800" y="6096000"/>
              <a:ext cx="10668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0000">
            <a:off x="1003759" y="4824340"/>
            <a:ext cx="3365587" cy="183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*</a:t>
            </a:r>
            <a:r>
              <a:rPr lang="en-US" dirty="0" err="1"/>
              <a:t>Povećanje</a:t>
            </a:r>
            <a:r>
              <a:rPr lang="en-US" dirty="0"/>
              <a:t> </a:t>
            </a:r>
            <a:r>
              <a:rPr lang="en-US" dirty="0" err="1"/>
              <a:t>struje</a:t>
            </a:r>
            <a:r>
              <a:rPr lang="en-US" dirty="0"/>
              <a:t> </a:t>
            </a:r>
            <a:r>
              <a:rPr lang="en-US" dirty="0" err="1"/>
              <a:t>zavarivanja</a:t>
            </a:r>
            <a:r>
              <a:rPr lang="en-US" dirty="0"/>
              <a:t> (</a:t>
            </a:r>
            <a:r>
              <a:rPr lang="en-US" dirty="0" err="1"/>
              <a:t>preko</a:t>
            </a:r>
            <a:r>
              <a:rPr lang="en-US" dirty="0"/>
              <a:t> 125 A/mm</a:t>
            </a:r>
            <a:r>
              <a:rPr lang="en-US" baseline="30000" dirty="0"/>
              <a:t>2</a:t>
            </a:r>
            <a:r>
              <a:rPr lang="en-US" dirty="0"/>
              <a:t>)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povećanje</a:t>
            </a:r>
            <a:r>
              <a:rPr lang="en-US" dirty="0"/>
              <a:t> </a:t>
            </a:r>
            <a:r>
              <a:rPr lang="en-US" dirty="0" err="1"/>
              <a:t>dužine</a:t>
            </a:r>
            <a:r>
              <a:rPr lang="en-US" dirty="0"/>
              <a:t> </a:t>
            </a:r>
            <a:r>
              <a:rPr lang="en-US" dirty="0" err="1"/>
              <a:t>slobodnog</a:t>
            </a:r>
            <a:r>
              <a:rPr lang="en-US" dirty="0"/>
              <a:t> </a:t>
            </a:r>
            <a:r>
              <a:rPr lang="en-US" dirty="0" err="1"/>
              <a:t>kraja</a:t>
            </a:r>
            <a:r>
              <a:rPr lang="en-US" dirty="0"/>
              <a:t> </a:t>
            </a:r>
            <a:r>
              <a:rPr lang="en-US" dirty="0" err="1"/>
              <a:t>žice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Veće</a:t>
            </a:r>
            <a:r>
              <a:rPr lang="en-US" dirty="0"/>
              <a:t> </a:t>
            </a:r>
            <a:r>
              <a:rPr lang="en-US" dirty="0" err="1"/>
              <a:t>zagrevanje</a:t>
            </a:r>
            <a:r>
              <a:rPr lang="en-US" dirty="0"/>
              <a:t> </a:t>
            </a:r>
            <a:r>
              <a:rPr lang="en-US" dirty="0" err="1"/>
              <a:t>žice</a:t>
            </a:r>
            <a:r>
              <a:rPr lang="en-US" dirty="0"/>
              <a:t> – </a:t>
            </a:r>
            <a:r>
              <a:rPr lang="en-US" dirty="0" err="1"/>
              <a:t>njeno</a:t>
            </a:r>
            <a:r>
              <a:rPr lang="en-US" dirty="0"/>
              <a:t> </a:t>
            </a:r>
            <a:r>
              <a:rPr lang="en-US" dirty="0" err="1"/>
              <a:t>brže</a:t>
            </a:r>
            <a:r>
              <a:rPr lang="en-US" dirty="0"/>
              <a:t> </a:t>
            </a:r>
            <a:r>
              <a:rPr lang="en-US" dirty="0" err="1"/>
              <a:t>topljenje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energije</a:t>
            </a:r>
            <a:r>
              <a:rPr lang="en-US" dirty="0"/>
              <a:t> ide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topljenje</a:t>
            </a:r>
            <a:r>
              <a:rPr lang="en-US" dirty="0"/>
              <a:t> </a:t>
            </a:r>
            <a:r>
              <a:rPr lang="en-US" dirty="0" err="1"/>
              <a:t>žice</a:t>
            </a:r>
            <a:r>
              <a:rPr lang="en-US" dirty="0"/>
              <a:t>, a </a:t>
            </a:r>
            <a:r>
              <a:rPr lang="en-US" dirty="0" err="1"/>
              <a:t>manje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el.luk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Rezultat</a:t>
            </a:r>
            <a:r>
              <a:rPr lang="en-US" dirty="0"/>
              <a:t> je </a:t>
            </a:r>
            <a:r>
              <a:rPr lang="en-US" dirty="0" err="1"/>
              <a:t>povećanje</a:t>
            </a:r>
            <a:r>
              <a:rPr lang="en-US" dirty="0"/>
              <a:t> </a:t>
            </a:r>
            <a:r>
              <a:rPr lang="en-US" dirty="0" err="1"/>
              <a:t>brzine</a:t>
            </a:r>
            <a:r>
              <a:rPr lang="en-US" dirty="0"/>
              <a:t> EPP </a:t>
            </a:r>
            <a:r>
              <a:rPr lang="en-US" dirty="0" err="1"/>
              <a:t>zavarivanja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do 50%,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smanjen</a:t>
            </a:r>
            <a:r>
              <a:rPr lang="en-US" dirty="0"/>
              <a:t> </a:t>
            </a:r>
            <a:r>
              <a:rPr lang="en-US" dirty="0" err="1"/>
              <a:t>uvar</a:t>
            </a:r>
            <a:r>
              <a:rPr lang="en-US" dirty="0"/>
              <a:t> (</a:t>
            </a:r>
            <a:r>
              <a:rPr lang="en-US" dirty="0" err="1"/>
              <a:t>moguće</a:t>
            </a:r>
            <a:r>
              <a:rPr lang="en-US" dirty="0"/>
              <a:t> </a:t>
            </a:r>
            <a:r>
              <a:rPr lang="en-US" dirty="0" err="1"/>
              <a:t>zavarivanje</a:t>
            </a:r>
            <a:r>
              <a:rPr lang="en-US" dirty="0"/>
              <a:t> </a:t>
            </a:r>
            <a:r>
              <a:rPr lang="en-US" dirty="0" err="1"/>
              <a:t>manje</a:t>
            </a:r>
            <a:r>
              <a:rPr lang="en-US" dirty="0"/>
              <a:t> </a:t>
            </a:r>
            <a:r>
              <a:rPr lang="en-US" dirty="0" err="1"/>
              <a:t>debljine</a:t>
            </a:r>
            <a:r>
              <a:rPr lang="en-US" dirty="0"/>
              <a:t> </a:t>
            </a:r>
            <a:r>
              <a:rPr lang="en-US" dirty="0" err="1"/>
              <a:t>osnovnog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86230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u="sng" dirty="0"/>
              <a:t>Napon luka:</a:t>
            </a:r>
          </a:p>
          <a:p>
            <a:pPr>
              <a:buFontTx/>
              <a:buChar char="-"/>
            </a:pPr>
            <a:r>
              <a:rPr lang="sr-Latn-CS" dirty="0"/>
              <a:t>Što je luk duži, veći je i napon luka, kao i toplota koja se troši na topljenje žice i praha.</a:t>
            </a:r>
          </a:p>
          <a:p>
            <a:pPr>
              <a:buFontTx/>
              <a:buChar char="-"/>
            </a:pPr>
            <a:r>
              <a:rPr lang="sr-Latn-CS" dirty="0"/>
              <a:t>Time se smanjuje uvar </a:t>
            </a:r>
          </a:p>
          <a:p>
            <a:pPr>
              <a:buNone/>
            </a:pPr>
            <a:r>
              <a:rPr lang="sr-Latn-CS" dirty="0"/>
              <a:t>	h</a:t>
            </a:r>
            <a:r>
              <a:rPr lang="sr-Latn-CS" baseline="-25000" dirty="0"/>
              <a:t>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nadvišenje</a:t>
            </a:r>
            <a:r>
              <a:rPr lang="en-US" dirty="0"/>
              <a:t> c, </a:t>
            </a:r>
          </a:p>
          <a:p>
            <a:pPr>
              <a:buNone/>
            </a:pPr>
            <a:r>
              <a:rPr lang="en-US" dirty="0"/>
              <a:t>	a </a:t>
            </a:r>
            <a:r>
              <a:rPr lang="en-US" dirty="0" err="1"/>
              <a:t>povećava</a:t>
            </a:r>
            <a:r>
              <a:rPr lang="sr-Latn-CS" dirty="0"/>
              <a:t> b, </a:t>
            </a:r>
            <a:endParaRPr lang="en-US" dirty="0"/>
          </a:p>
          <a:p>
            <a:pPr>
              <a:buNone/>
            </a:pPr>
            <a:r>
              <a:rPr lang="en-US" dirty="0"/>
              <a:t>	</a:t>
            </a:r>
            <a:r>
              <a:rPr lang="sr-Latn-CS" dirty="0"/>
              <a:t>a smanjuje.</a:t>
            </a:r>
          </a:p>
          <a:p>
            <a:pPr>
              <a:buFontTx/>
              <a:buChar char="-"/>
            </a:pPr>
            <a:endParaRPr lang="sr-Latn-C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0000">
            <a:off x="629503" y="4907023"/>
            <a:ext cx="3524390" cy="192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oup 9"/>
          <p:cNvGrpSpPr/>
          <p:nvPr/>
        </p:nvGrpSpPr>
        <p:grpSpPr>
          <a:xfrm>
            <a:off x="4724400" y="2590800"/>
            <a:ext cx="4267200" cy="4267200"/>
            <a:chOff x="4724400" y="2590800"/>
            <a:chExt cx="4267200" cy="42672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76800" y="2590800"/>
              <a:ext cx="4114800" cy="411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6"/>
            <p:cNvSpPr/>
            <p:nvPr/>
          </p:nvSpPr>
          <p:spPr>
            <a:xfrm>
              <a:off x="4724400" y="6400800"/>
              <a:ext cx="685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010400" y="2590800"/>
              <a:ext cx="685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867400" y="6477000"/>
              <a:ext cx="685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dirty="0"/>
              <a:t>Promena oblika šava povećanjem napona luka:</a:t>
            </a:r>
          </a:p>
          <a:p>
            <a:endParaRPr lang="sr-Latn-C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362200"/>
            <a:ext cx="5067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981200" y="23622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u="sng" dirty="0"/>
              <a:t>Brzina zavarivanja</a:t>
            </a:r>
            <a:r>
              <a:rPr lang="sr-Latn-CS" dirty="0"/>
              <a:t>:</a:t>
            </a:r>
          </a:p>
          <a:p>
            <a:pPr>
              <a:buFontTx/>
              <a:buChar char="-"/>
            </a:pPr>
            <a:r>
              <a:rPr lang="sr-Latn-CS" dirty="0"/>
              <a:t>Povećanjem brzine zavarivanja se skraćuje toplotno dejstvo luka na materijal.</a:t>
            </a:r>
          </a:p>
          <a:p>
            <a:pPr>
              <a:buFontTx/>
              <a:buChar char="-"/>
            </a:pPr>
            <a:r>
              <a:rPr lang="sr-Latn-CS" dirty="0"/>
              <a:t>To dovodi do smanjenja </a:t>
            </a:r>
          </a:p>
          <a:p>
            <a:pPr>
              <a:buNone/>
            </a:pPr>
            <a:r>
              <a:rPr lang="sr-Latn-CS" dirty="0"/>
              <a:t>	širine šava b i u manjoj </a:t>
            </a:r>
          </a:p>
          <a:p>
            <a:pPr>
              <a:buNone/>
            </a:pPr>
            <a:r>
              <a:rPr lang="sr-Latn-CS" dirty="0"/>
              <a:t>	meri nadvišenja c i </a:t>
            </a:r>
          </a:p>
          <a:p>
            <a:pPr>
              <a:buNone/>
            </a:pPr>
            <a:r>
              <a:rPr lang="sr-Latn-CS" dirty="0"/>
              <a:t>	dubine uvara h</a:t>
            </a:r>
            <a:r>
              <a:rPr lang="sr-Latn-CS" baseline="-25000" dirty="0"/>
              <a:t>u</a:t>
            </a:r>
            <a:r>
              <a:rPr lang="sr-Latn-CS" dirty="0"/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641272" y="2895600"/>
            <a:ext cx="4502728" cy="3962401"/>
            <a:chOff x="4641272" y="2895600"/>
            <a:chExt cx="4502728" cy="3962401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41272" y="3048001"/>
              <a:ext cx="4502728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7010400" y="2895600"/>
              <a:ext cx="2133600" cy="1371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0000">
            <a:off x="726320" y="4831209"/>
            <a:ext cx="3524390" cy="192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dirty="0"/>
              <a:t>Promena oblika šava povećanjem brzine zavarivanja:</a:t>
            </a:r>
          </a:p>
          <a:p>
            <a:endParaRPr lang="sr-Latn-CS" dirty="0"/>
          </a:p>
        </p:txBody>
      </p:sp>
      <p:grpSp>
        <p:nvGrpSpPr>
          <p:cNvPr id="6" name="Group 5"/>
          <p:cNvGrpSpPr/>
          <p:nvPr/>
        </p:nvGrpSpPr>
        <p:grpSpPr>
          <a:xfrm>
            <a:off x="1828800" y="2057400"/>
            <a:ext cx="4876800" cy="1600200"/>
            <a:chOff x="1828800" y="2057400"/>
            <a:chExt cx="4876800" cy="16002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16480" y="2438400"/>
              <a:ext cx="438912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1828800" y="2057400"/>
              <a:ext cx="762000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u="sng" dirty="0"/>
              <a:t>Nagib elektrode</a:t>
            </a:r>
            <a:r>
              <a:rPr lang="sr-Latn-CS" dirty="0"/>
              <a:t>:</a:t>
            </a:r>
          </a:p>
          <a:p>
            <a:pPr>
              <a:buFontTx/>
              <a:buChar char="-"/>
            </a:pPr>
            <a:r>
              <a:rPr lang="sr-Latn-CS" dirty="0"/>
              <a:t>Nagib elektrodne žice može biti vertikalan, sa uglom napred i uglom nazad.</a:t>
            </a:r>
          </a:p>
          <a:p>
            <a:pPr>
              <a:buFontTx/>
              <a:buChar char="-"/>
            </a:pPr>
            <a:r>
              <a:rPr lang="sr-Latn-CS" sz="2600" dirty="0"/>
              <a:t>Ugao napred: zagrevanje metala ispred luka, a istiskivanje rastopa je smanjeno – povećanje širine šava b, a dubina uvara h</a:t>
            </a:r>
            <a:r>
              <a:rPr lang="sr-Latn-CS" sz="2600" baseline="-25000" dirty="0"/>
              <a:t>u</a:t>
            </a:r>
            <a:r>
              <a:rPr lang="sr-Latn-CS" sz="2600" dirty="0"/>
              <a:t> i nadvišenje</a:t>
            </a:r>
          </a:p>
          <a:p>
            <a:pPr>
              <a:buNone/>
            </a:pPr>
            <a:r>
              <a:rPr lang="sr-Latn-CS" sz="2600" dirty="0"/>
              <a:t>	c se smanjuju.</a:t>
            </a:r>
            <a:endParaRPr lang="en-US" sz="2600" dirty="0"/>
          </a:p>
          <a:p>
            <a:pPr>
              <a:buNone/>
            </a:pPr>
            <a:endParaRPr lang="en-US" sz="2600" dirty="0"/>
          </a:p>
          <a:p>
            <a:pPr>
              <a:buNone/>
            </a:pPr>
            <a:r>
              <a:rPr lang="en-US" sz="2800" dirty="0"/>
              <a:t>-   </a:t>
            </a:r>
            <a:r>
              <a:rPr lang="sr-Latn-CS" sz="2600" dirty="0"/>
              <a:t>Ugao nazad</a:t>
            </a:r>
            <a:r>
              <a:rPr lang="en-US" sz="2600" dirty="0"/>
              <a:t>:</a:t>
            </a:r>
            <a:r>
              <a:rPr lang="sr-Latn-CS" sz="2600" dirty="0"/>
              <a:t> intenzivno je istiskivanje rastopa, a dubina uvara h</a:t>
            </a:r>
            <a:r>
              <a:rPr lang="sr-Latn-CS" sz="2600" baseline="-25000" dirty="0"/>
              <a:t>u</a:t>
            </a:r>
            <a:r>
              <a:rPr lang="sr-Latn-CS" sz="2600" dirty="0"/>
              <a:t> i nadvišenje c se povećavaju.</a:t>
            </a:r>
          </a:p>
          <a:p>
            <a:pPr>
              <a:buNone/>
            </a:pPr>
            <a:endParaRPr lang="sr-Latn-CS" sz="2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0000">
            <a:off x="3745175" y="3088191"/>
            <a:ext cx="4617489" cy="134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0000">
            <a:off x="3762935" y="5375157"/>
            <a:ext cx="4726894" cy="11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 lnSpcReduction="20000"/>
          </a:bodyPr>
          <a:lstStyle/>
          <a:p>
            <a:r>
              <a:rPr lang="sr-Latn-CS" u="sng" dirty="0"/>
              <a:t>Nagib radnog predmeta</a:t>
            </a:r>
            <a:r>
              <a:rPr lang="sr-Latn-CS" dirty="0"/>
              <a:t>:</a:t>
            </a:r>
          </a:p>
          <a:p>
            <a:pPr>
              <a:buFontTx/>
              <a:buChar char="-"/>
            </a:pPr>
            <a:r>
              <a:rPr lang="sr-Latn-CS" dirty="0"/>
              <a:t>Može se izvoditi u horizontalnoj ravni, na “padini” i “usponu” – vrlo često dominantni parametri (dalja podešavanja h</a:t>
            </a:r>
            <a:r>
              <a:rPr lang="sr-Latn-CS" sz="3500" baseline="-25000" dirty="0"/>
              <a:t>u</a:t>
            </a:r>
            <a:r>
              <a:rPr lang="sr-Latn-CS" dirty="0"/>
              <a:t> postižu se najefikasnije optimizacijom npr. struje i gustine struje)</a:t>
            </a:r>
          </a:p>
          <a:p>
            <a:pPr>
              <a:buFontTx/>
              <a:buChar char="-"/>
            </a:pPr>
            <a:r>
              <a:rPr lang="sr-Latn-CS" dirty="0"/>
              <a:t>Na “padini” (a) – rastop se sliva ispod luka i smanjuje se dubina uvara h</a:t>
            </a:r>
            <a:r>
              <a:rPr lang="sr-Latn-CS" baseline="-25000" dirty="0"/>
              <a:t>u</a:t>
            </a:r>
            <a:r>
              <a:rPr lang="sr-Latn-CS" dirty="0"/>
              <a:t> i nadvišenje c.</a:t>
            </a:r>
          </a:p>
          <a:p>
            <a:pPr>
              <a:buFontTx/>
              <a:buChar char="-"/>
            </a:pPr>
            <a:r>
              <a:rPr lang="sr-Latn-CS" dirty="0"/>
              <a:t>Na “usponu” (c) – </a:t>
            </a:r>
          </a:p>
          <a:p>
            <a:pPr>
              <a:buNone/>
            </a:pPr>
            <a:r>
              <a:rPr lang="sr-Latn-CS" dirty="0"/>
              <a:t>	rastop </a:t>
            </a:r>
          </a:p>
          <a:p>
            <a:pPr>
              <a:buNone/>
            </a:pPr>
            <a:r>
              <a:rPr lang="sr-Latn-CS" dirty="0"/>
              <a:t>	otiče ispod luka i </a:t>
            </a:r>
          </a:p>
          <a:p>
            <a:pPr>
              <a:buNone/>
            </a:pPr>
            <a:r>
              <a:rPr lang="sr-Latn-CS" dirty="0"/>
              <a:t>	dubina uvara h</a:t>
            </a:r>
            <a:r>
              <a:rPr lang="sr-Latn-CS" baseline="-25000" dirty="0"/>
              <a:t>u</a:t>
            </a:r>
            <a:r>
              <a:rPr lang="sr-Latn-CS" dirty="0"/>
              <a:t> i </a:t>
            </a:r>
          </a:p>
          <a:p>
            <a:pPr>
              <a:buNone/>
            </a:pPr>
            <a:r>
              <a:rPr lang="sr-Latn-CS" dirty="0"/>
              <a:t>	nadvišenje c se </a:t>
            </a:r>
          </a:p>
          <a:p>
            <a:pPr>
              <a:buNone/>
            </a:pPr>
            <a:r>
              <a:rPr lang="sr-Latn-CS" dirty="0"/>
              <a:t>	povećavaju.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3352800"/>
            <a:ext cx="44525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 lnSpcReduction="10000"/>
          </a:bodyPr>
          <a:lstStyle/>
          <a:p>
            <a:r>
              <a:rPr lang="sr-Latn-CS" dirty="0"/>
              <a:t>Režimi zavarivanja su od velikog značaja, s obzirom da je to najčešće automatski postupak zavarivanja.</a:t>
            </a:r>
          </a:p>
          <a:p>
            <a:r>
              <a:rPr lang="sr-Latn-CS" dirty="0"/>
              <a:t>Ključno je dobijanje šava željenih dimenzija i oblika poprečnog preseka.</a:t>
            </a:r>
          </a:p>
          <a:p>
            <a:r>
              <a:rPr lang="sr-Latn-CS" dirty="0"/>
              <a:t>Dimenzije i oblik dimenzija poprečnog preseka šava određeni su količinom toplote i načinom dovođenja toplote.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u="sng" dirty="0"/>
              <a:t>EPP</a:t>
            </a:r>
            <a:r>
              <a:rPr lang="sr-Latn-CS" u="sng" dirty="0"/>
              <a:t> zavarivanj</a:t>
            </a:r>
            <a:r>
              <a:rPr lang="en-US" u="sng" dirty="0"/>
              <a:t>e</a:t>
            </a:r>
            <a:endParaRPr lang="sr-Latn-CS" u="sng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dirty="0"/>
              <a:t>Ograničenja nagiba:</a:t>
            </a:r>
          </a:p>
          <a:p>
            <a:pPr>
              <a:buNone/>
            </a:pPr>
            <a:endParaRPr lang="sr-Latn-CS" dirty="0"/>
          </a:p>
          <a:p>
            <a:pPr>
              <a:buFontTx/>
              <a:buChar char="-"/>
            </a:pPr>
            <a:r>
              <a:rPr lang="sr-Latn-CS" dirty="0"/>
              <a:t>Nagib na “usponu” i “padini” ne sme biti veći od 6 – 8</a:t>
            </a:r>
            <a:r>
              <a:rPr lang="sr-Latn-CS" baseline="30000" dirty="0"/>
              <a:t>o</a:t>
            </a:r>
            <a:r>
              <a:rPr lang="sr-Latn-CS" dirty="0"/>
              <a:t>.*</a:t>
            </a:r>
          </a:p>
          <a:p>
            <a:pPr>
              <a:buFontTx/>
              <a:buChar char="-"/>
            </a:pPr>
            <a:r>
              <a:rPr lang="sr-Latn-CS" dirty="0"/>
              <a:t>Nagib oko uzdužne ose ne sme biti veći od 20</a:t>
            </a:r>
            <a:r>
              <a:rPr lang="sr-Latn-CS" baseline="30000" dirty="0"/>
              <a:t>o</a:t>
            </a:r>
            <a:r>
              <a:rPr lang="sr-Latn-CS" dirty="0"/>
              <a:t>.*</a:t>
            </a:r>
          </a:p>
          <a:p>
            <a:pPr>
              <a:buNone/>
            </a:pPr>
            <a:endParaRPr lang="sr-Latn-CS" dirty="0"/>
          </a:p>
          <a:p>
            <a:pPr>
              <a:buNone/>
            </a:pPr>
            <a:r>
              <a:rPr lang="sr-Latn-CS" dirty="0"/>
              <a:t>* U suprotnom se pojavljuju nepravilnosti tipa neuvarenih mesta, zareza ili nepravilnog oblika šava.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382000" cy="5592763"/>
          </a:xfrm>
        </p:spPr>
        <p:txBody>
          <a:bodyPr/>
          <a:lstStyle/>
          <a:p>
            <a:r>
              <a:rPr lang="sr-Latn-CS" u="sng" dirty="0">
                <a:solidFill>
                  <a:sysClr val="windowText" lastClr="000000"/>
                </a:solidFill>
              </a:rPr>
              <a:t>Vrste struje i praha</a:t>
            </a:r>
            <a:r>
              <a:rPr lang="sr-Latn-CS" dirty="0">
                <a:solidFill>
                  <a:sysClr val="windowText" lastClr="000000"/>
                </a:solidFill>
              </a:rPr>
              <a:t>:</a:t>
            </a:r>
          </a:p>
          <a:p>
            <a:endParaRPr lang="sr-Latn-CS" dirty="0">
              <a:solidFill>
                <a:sysClr val="windowText" lastClr="000000"/>
              </a:solidFill>
            </a:endParaRPr>
          </a:p>
          <a:p>
            <a:pPr marL="514350" indent="-514350">
              <a:buAutoNum type="arabicParenR"/>
            </a:pPr>
            <a:r>
              <a:rPr lang="sr-Latn-CS" dirty="0">
                <a:solidFill>
                  <a:sysClr val="windowText" lastClr="000000"/>
                </a:solidFill>
              </a:rPr>
              <a:t>Vrsta struje:</a:t>
            </a:r>
          </a:p>
          <a:p>
            <a:pPr marL="514350" indent="-514350">
              <a:buNone/>
            </a:pPr>
            <a:r>
              <a:rPr lang="sr-Latn-CS" dirty="0">
                <a:solidFill>
                  <a:sysClr val="windowText" lastClr="000000"/>
                </a:solidFill>
              </a:rPr>
              <a:t>Jednosmerna: 	-prava polarnost (- na elektrodi):</a:t>
            </a:r>
          </a:p>
          <a:p>
            <a:pPr marL="514350" indent="-514350">
              <a:buNone/>
            </a:pPr>
            <a:r>
              <a:rPr lang="sr-Latn-CS" dirty="0">
                <a:solidFill>
                  <a:sysClr val="windowText" lastClr="000000"/>
                </a:solidFill>
              </a:rPr>
              <a:t>				topljenje elektrode </a:t>
            </a:r>
            <a:r>
              <a:rPr lang="en-US" dirty="0" err="1">
                <a:solidFill>
                  <a:sysClr val="windowText" lastClr="000000"/>
                </a:solidFill>
              </a:rPr>
              <a:t>slabije</a:t>
            </a:r>
            <a:r>
              <a:rPr lang="sr-Latn-CS" dirty="0">
                <a:solidFill>
                  <a:sysClr val="windowText" lastClr="000000"/>
                </a:solidFill>
              </a:rPr>
              <a:t>, OM 			</a:t>
            </a:r>
            <a:r>
              <a:rPr lang="en-US" dirty="0" err="1">
                <a:solidFill>
                  <a:sysClr val="windowText" lastClr="000000"/>
                </a:solidFill>
              </a:rPr>
              <a:t>jače</a:t>
            </a:r>
            <a:r>
              <a:rPr lang="sr-Latn-CS" dirty="0">
                <a:solidFill>
                  <a:sysClr val="windowText" lastClr="000000"/>
                </a:solidFill>
              </a:rPr>
              <a:t>.</a:t>
            </a:r>
          </a:p>
          <a:p>
            <a:pPr marL="514350" indent="-514350">
              <a:buNone/>
            </a:pPr>
            <a:r>
              <a:rPr lang="sr-Latn-CS" dirty="0">
                <a:solidFill>
                  <a:sysClr val="windowText" lastClr="000000"/>
                </a:solidFill>
              </a:rPr>
              <a:t>				-obrnuta polarnost (</a:t>
            </a:r>
            <a:r>
              <a:rPr lang="en-US" dirty="0">
                <a:solidFill>
                  <a:sysClr val="windowText" lastClr="000000"/>
                </a:solidFill>
              </a:rPr>
              <a:t>+</a:t>
            </a:r>
            <a:r>
              <a:rPr lang="sr-Latn-CS" dirty="0">
                <a:solidFill>
                  <a:sysClr val="windowText" lastClr="000000"/>
                </a:solidFill>
              </a:rPr>
              <a:t> na </a:t>
            </a:r>
            <a:r>
              <a:rPr lang="en-US" dirty="0">
                <a:solidFill>
                  <a:sysClr val="windowText" lastClr="000000"/>
                </a:solidFill>
              </a:rPr>
              <a:t>				</a:t>
            </a:r>
            <a:r>
              <a:rPr lang="en-US" dirty="0" err="1">
                <a:solidFill>
                  <a:sysClr val="windowText" lastClr="000000"/>
                </a:solidFill>
              </a:rPr>
              <a:t>elektrodnoj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žici</a:t>
            </a:r>
            <a:r>
              <a:rPr lang="sr-Latn-CS" dirty="0">
                <a:solidFill>
                  <a:sysClr val="windowText" lastClr="000000"/>
                </a:solidFill>
              </a:rPr>
              <a:t>):</a:t>
            </a:r>
          </a:p>
          <a:p>
            <a:pPr marL="514350" indent="-514350">
              <a:buNone/>
            </a:pPr>
            <a:r>
              <a:rPr lang="sr-Latn-CS" dirty="0">
                <a:solidFill>
                  <a:sysClr val="windowText" lastClr="000000"/>
                </a:solidFill>
              </a:rPr>
              <a:t>				topljenje OM </a:t>
            </a:r>
            <a:r>
              <a:rPr lang="en-US" dirty="0" err="1">
                <a:solidFill>
                  <a:sysClr val="windowText" lastClr="000000"/>
                </a:solidFill>
              </a:rPr>
              <a:t>slabije</a:t>
            </a:r>
            <a:r>
              <a:rPr lang="sr-Latn-CS" dirty="0">
                <a:solidFill>
                  <a:sysClr val="windowText" lastClr="000000"/>
                </a:solidFill>
              </a:rPr>
              <a:t>, elektrode 			</a:t>
            </a:r>
            <a:r>
              <a:rPr lang="en-US" dirty="0" err="1">
                <a:solidFill>
                  <a:sysClr val="windowText" lastClr="000000"/>
                </a:solidFill>
              </a:rPr>
              <a:t>jače</a:t>
            </a:r>
            <a:r>
              <a:rPr lang="sr-Latn-CS" dirty="0">
                <a:solidFill>
                  <a:sysClr val="windowText" lastClr="000000"/>
                </a:solidFill>
              </a:rPr>
              <a:t>.</a:t>
            </a:r>
          </a:p>
          <a:p>
            <a:pPr marL="514350" indent="-514350">
              <a:buNone/>
            </a:pPr>
            <a:endParaRPr lang="sr-Latn-CS" dirty="0">
              <a:solidFill>
                <a:sysClr val="windowText" lastClr="0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124200" y="2209800"/>
            <a:ext cx="2895600" cy="685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>
              <a:buNone/>
            </a:pPr>
            <a:r>
              <a:rPr lang="sr-Latn-CS" dirty="0"/>
              <a:t>2) Vrsta praha:</a:t>
            </a:r>
          </a:p>
          <a:p>
            <a:pPr>
              <a:buNone/>
            </a:pPr>
            <a:endParaRPr lang="sr-Latn-CS" dirty="0"/>
          </a:p>
          <a:p>
            <a:pPr>
              <a:buFontTx/>
              <a:buChar char="-"/>
            </a:pPr>
            <a:r>
              <a:rPr lang="sr-Latn-CS" b="1" dirty="0"/>
              <a:t>Manje viskozni prahovi u tečnom stanju + manja brzina očvršćavanja</a:t>
            </a:r>
            <a:r>
              <a:rPr lang="sr-Latn-CS" dirty="0"/>
              <a:t>: lakše izdvajanje gasova i glatka površina</a:t>
            </a:r>
          </a:p>
          <a:p>
            <a:pPr>
              <a:buNone/>
            </a:pPr>
            <a:endParaRPr lang="sr-Latn-CS" dirty="0"/>
          </a:p>
          <a:p>
            <a:pPr>
              <a:buNone/>
            </a:pPr>
            <a:r>
              <a:rPr lang="sr-Latn-CS" dirty="0"/>
              <a:t>-	</a:t>
            </a:r>
            <a:r>
              <a:rPr lang="sr-Latn-CS" b="1" dirty="0"/>
              <a:t>Krupniji prahovi </a:t>
            </a:r>
            <a:r>
              <a:rPr lang="sr-Latn-CS" dirty="0"/>
              <a:t>daju manji pritisak praha, pa je manji pritisak na gasni mehur i samim tim je mehur veći i luk deluje na veću površinu. Tada je dubina uvara h</a:t>
            </a:r>
            <a:r>
              <a:rPr lang="sr-Latn-CS" baseline="-25000" dirty="0"/>
              <a:t>u</a:t>
            </a:r>
            <a:r>
              <a:rPr lang="sr-Latn-CS" dirty="0"/>
              <a:t> manja a širina šava c veća.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/>
              <a:t>Veza između površine šava i parametara režima zavarivanja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8686800" cy="4525963"/>
          </a:xfrm>
        </p:spPr>
        <p:txBody>
          <a:bodyPr/>
          <a:lstStyle/>
          <a:p>
            <a:r>
              <a:rPr lang="sr-Latn-CS" dirty="0"/>
              <a:t>Dimenzije i oblik poprečnog preseka šava su određeni količinom i načinom dovođenja toplote.</a:t>
            </a:r>
          </a:p>
          <a:p>
            <a:r>
              <a:rPr lang="sr-Latn-CS" dirty="0"/>
              <a:t>Parametri se dobijaju:</a:t>
            </a:r>
          </a:p>
          <a:p>
            <a:pPr>
              <a:buNone/>
            </a:pPr>
            <a:endParaRPr lang="sr-Latn-CS" dirty="0"/>
          </a:p>
          <a:p>
            <a:pPr marL="736600" indent="0">
              <a:buAutoNum type="arabicPeriod"/>
            </a:pPr>
            <a:r>
              <a:rPr lang="sr-Latn-CS" dirty="0"/>
              <a:t>  od proizvođača ili</a:t>
            </a:r>
          </a:p>
          <a:p>
            <a:pPr marL="736600" indent="0">
              <a:buNone/>
            </a:pPr>
            <a:r>
              <a:rPr lang="sr-Latn-CS" dirty="0"/>
              <a:t>2.  </a:t>
            </a:r>
            <a:r>
              <a:rPr lang="en-US" dirty="0"/>
              <a:t>r</a:t>
            </a:r>
            <a:r>
              <a:rPr lang="sr-Latn-CS" dirty="0"/>
              <a:t>ačunski (pomoću dijagrama-nomograma).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dirty="0"/>
              <a:t>Računski metod uzima u obzir da je šema prenosa toplote osnovnog materijala kao za polubeskonačno telo.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133600"/>
            <a:ext cx="578757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sr-Latn-CS" u="sng" dirty="0"/>
              <a:t>Parametri EPP zavarivanja su</a:t>
            </a:r>
            <a:r>
              <a:rPr lang="sr-Latn-CS" dirty="0"/>
              <a:t>:</a:t>
            </a:r>
          </a:p>
          <a:p>
            <a:pPr>
              <a:buNone/>
            </a:pPr>
            <a:endParaRPr lang="sr-Latn-CS" dirty="0"/>
          </a:p>
          <a:p>
            <a:pPr>
              <a:buNone/>
            </a:pPr>
            <a:endParaRPr lang="sr-Latn-CS" dirty="0"/>
          </a:p>
          <a:p>
            <a:pPr marL="514350" indent="-514350">
              <a:buAutoNum type="arabicPeriod"/>
            </a:pPr>
            <a:r>
              <a:rPr lang="sr-Latn-CS" dirty="0"/>
              <a:t>Struja zavarivanja I</a:t>
            </a:r>
            <a:r>
              <a:rPr lang="sr-Latn-CS" baseline="-25000" dirty="0"/>
              <a:t>z</a:t>
            </a:r>
            <a:r>
              <a:rPr lang="sr-Latn-CS" dirty="0"/>
              <a:t> – daje dubinu uvara (penetraciju)</a:t>
            </a:r>
          </a:p>
          <a:p>
            <a:pPr marL="514350" indent="-514350">
              <a:buAutoNum type="arabicPeriod"/>
            </a:pPr>
            <a:r>
              <a:rPr lang="sr-Latn-CS" dirty="0"/>
              <a:t>Napon luka U</a:t>
            </a:r>
            <a:r>
              <a:rPr lang="sr-Latn-CS" baseline="-25000" dirty="0"/>
              <a:t>l</a:t>
            </a:r>
            <a:r>
              <a:rPr lang="sr-Latn-CS" dirty="0"/>
              <a:t> – širina šava</a:t>
            </a:r>
          </a:p>
          <a:p>
            <a:pPr marL="514350" indent="-514350">
              <a:buAutoNum type="arabicPeriod"/>
            </a:pPr>
            <a:r>
              <a:rPr lang="sr-Latn-CS" dirty="0"/>
              <a:t>Brzina zavarivanja v</a:t>
            </a:r>
            <a:r>
              <a:rPr lang="sr-Latn-CS" baseline="-25000" dirty="0"/>
              <a:t>z</a:t>
            </a:r>
            <a:r>
              <a:rPr lang="sr-Latn-CS" dirty="0"/>
              <a:t> – smanjenje dubine uvara i širine šava</a:t>
            </a:r>
          </a:p>
          <a:p>
            <a:pPr marL="514350" indent="-514350">
              <a:buAutoNum type="arabicPeriod"/>
            </a:pPr>
            <a:endParaRPr lang="sr-Latn-C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19800"/>
          </a:xfrm>
        </p:spPr>
        <p:txBody>
          <a:bodyPr>
            <a:normAutofit fontScale="92500" lnSpcReduction="20000"/>
          </a:bodyPr>
          <a:lstStyle/>
          <a:p>
            <a:r>
              <a:rPr lang="sr-Latn-CS" u="sng" dirty="0"/>
              <a:t>Površina uvara, primena i uticaj režima</a:t>
            </a:r>
            <a:r>
              <a:rPr lang="sr-Latn-CS" dirty="0"/>
              <a:t>:</a:t>
            </a:r>
          </a:p>
          <a:p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pPr marL="514350" indent="-514350">
              <a:buAutoNum type="arabicPeriod"/>
            </a:pPr>
            <a:r>
              <a:rPr lang="sr-Latn-CS" dirty="0"/>
              <a:t>Polukrug – nema praktičan značaj</a:t>
            </a:r>
          </a:p>
          <a:p>
            <a:pPr marL="514350" indent="-514350">
              <a:buAutoNum type="arabicPeriod"/>
            </a:pPr>
            <a:r>
              <a:rPr lang="sr-Latn-CS" dirty="0"/>
              <a:t>Poluelipsa: velika I</a:t>
            </a:r>
            <a:r>
              <a:rPr lang="sr-Latn-CS" baseline="-25000" dirty="0"/>
              <a:t>z</a:t>
            </a:r>
            <a:r>
              <a:rPr lang="sr-Latn-CS" dirty="0"/>
              <a:t>, mali U</a:t>
            </a:r>
            <a:r>
              <a:rPr lang="sr-Latn-CS" baseline="-25000" dirty="0"/>
              <a:t>l</a:t>
            </a:r>
            <a:r>
              <a:rPr lang="sr-Latn-CS" dirty="0"/>
              <a:t> – zavarivanje sa velikim uvarom (ekonomično)</a:t>
            </a:r>
          </a:p>
          <a:p>
            <a:pPr marL="514350" indent="-514350">
              <a:buAutoNum type="arabicPeriod"/>
            </a:pPr>
            <a:r>
              <a:rPr lang="sr-Latn-CS" dirty="0"/>
              <a:t>Poluelipsa: mala I</a:t>
            </a:r>
            <a:r>
              <a:rPr lang="sr-Latn-CS" baseline="-25000" dirty="0"/>
              <a:t>z</a:t>
            </a:r>
            <a:r>
              <a:rPr lang="sr-Latn-CS" dirty="0"/>
              <a:t>, velik U</a:t>
            </a:r>
            <a:r>
              <a:rPr lang="sr-Latn-CS" baseline="-25000" dirty="0"/>
              <a:t>l</a:t>
            </a:r>
            <a:r>
              <a:rPr lang="sr-Latn-CS" dirty="0"/>
              <a:t> – navarivanje </a:t>
            </a:r>
          </a:p>
          <a:p>
            <a:pPr marL="514350" indent="-514350">
              <a:buNone/>
            </a:pPr>
            <a:r>
              <a:rPr lang="sr-Latn-CS" dirty="0"/>
              <a:t>	(primer: točkovi vagona, gde težimo da što manje utičemo na osnovni materijal)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2057400" y="912962"/>
            <a:ext cx="4953000" cy="28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fontScale="92500" lnSpcReduction="20000"/>
          </a:bodyPr>
          <a:lstStyle/>
          <a:p>
            <a:r>
              <a:rPr lang="sr-Latn-CS" u="sng" dirty="0"/>
              <a:t>Oblici i primena šavova kod EPP postupka</a:t>
            </a:r>
            <a:r>
              <a:rPr lang="sr-Latn-CS" dirty="0"/>
              <a:t>:</a:t>
            </a:r>
          </a:p>
          <a:p>
            <a:pPr>
              <a:buNone/>
            </a:pPr>
            <a:endParaRPr lang="sr-Latn-CS" dirty="0"/>
          </a:p>
          <a:p>
            <a:pPr marL="514350" indent="-514350">
              <a:buAutoNum type="arabicPeriod"/>
            </a:pPr>
            <a:r>
              <a:rPr lang="sr-Latn-CS" dirty="0"/>
              <a:t>X-šavovi – najčešće,</a:t>
            </a:r>
          </a:p>
          <a:p>
            <a:pPr marL="514350" indent="-514350">
              <a:buNone/>
            </a:pPr>
            <a:r>
              <a:rPr lang="sr-Latn-CS" dirty="0"/>
              <a:t>	gotovo uvek</a:t>
            </a:r>
          </a:p>
          <a:p>
            <a:pPr marL="514350" indent="-514350">
              <a:buNone/>
            </a:pPr>
            <a:endParaRPr lang="sr-Latn-CS" dirty="0"/>
          </a:p>
          <a:p>
            <a:pPr marL="514350" indent="-514350">
              <a:buNone/>
            </a:pPr>
            <a:r>
              <a:rPr lang="sr-Latn-CS" dirty="0"/>
              <a:t>2.   V-šavovi – mogu, ali </a:t>
            </a:r>
          </a:p>
          <a:p>
            <a:pPr marL="514350" indent="-514350">
              <a:buNone/>
            </a:pPr>
            <a:r>
              <a:rPr lang="sr-Latn-CS" dirty="0"/>
              <a:t>	retko (vrlo teško izvesti</a:t>
            </a:r>
          </a:p>
          <a:p>
            <a:pPr marL="514350" indent="-514350">
              <a:buNone/>
            </a:pPr>
            <a:r>
              <a:rPr lang="sr-Latn-CS" dirty="0"/>
              <a:t>	jer je reprodukciona sposobnost-ponovljivost mala)</a:t>
            </a:r>
          </a:p>
          <a:p>
            <a:pPr marL="514350" indent="-514350">
              <a:buNone/>
            </a:pPr>
            <a:endParaRPr lang="sr-Latn-CS" dirty="0"/>
          </a:p>
          <a:p>
            <a:pPr marL="514350" indent="-514350">
              <a:buNone/>
            </a:pPr>
            <a:r>
              <a:rPr lang="sr-Latn-CS" dirty="0"/>
              <a:t>3.   V-šavovi sa podložnom </a:t>
            </a:r>
          </a:p>
          <a:p>
            <a:pPr marL="514350" indent="-514350">
              <a:buNone/>
            </a:pPr>
            <a:r>
              <a:rPr lang="sr-Latn-CS" dirty="0"/>
              <a:t>	pločicom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953000" y="762000"/>
            <a:ext cx="2127913" cy="2209800"/>
            <a:chOff x="996287" y="1481328"/>
            <a:chExt cx="3469943" cy="2209800"/>
          </a:xfrm>
        </p:grpSpPr>
        <p:grpSp>
          <p:nvGrpSpPr>
            <p:cNvPr id="4" name="Group 3"/>
            <p:cNvGrpSpPr/>
            <p:nvPr/>
          </p:nvGrpSpPr>
          <p:grpSpPr>
            <a:xfrm>
              <a:off x="2209800" y="1481328"/>
              <a:ext cx="1069848" cy="2209800"/>
              <a:chOff x="2209800" y="1371600"/>
              <a:chExt cx="1069848" cy="2209800"/>
            </a:xfrm>
          </p:grpSpPr>
          <p:grpSp>
            <p:nvGrpSpPr>
              <p:cNvPr id="5" name="Group 5"/>
              <p:cNvGrpSpPr/>
              <p:nvPr/>
            </p:nvGrpSpPr>
            <p:grpSpPr>
              <a:xfrm>
                <a:off x="2209800" y="1371600"/>
                <a:ext cx="1069848" cy="1143000"/>
                <a:chOff x="1524000" y="1676400"/>
                <a:chExt cx="1069848" cy="1143000"/>
              </a:xfrm>
            </p:grpSpPr>
            <p:sp>
              <p:nvSpPr>
                <p:cNvPr id="9" name="Arc 3"/>
                <p:cNvSpPr/>
                <p:nvPr/>
              </p:nvSpPr>
              <p:spPr>
                <a:xfrm>
                  <a:off x="1527048" y="2133600"/>
                  <a:ext cx="1066800" cy="228600"/>
                </a:xfrm>
                <a:prstGeom prst="arc">
                  <a:avLst>
                    <a:gd name="adj1" fmla="val 10822288"/>
                    <a:gd name="adj2" fmla="val 0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r-Latn-CS"/>
                </a:p>
              </p:txBody>
            </p:sp>
            <p:sp>
              <p:nvSpPr>
                <p:cNvPr id="10" name="Arc 9"/>
                <p:cNvSpPr/>
                <p:nvPr/>
              </p:nvSpPr>
              <p:spPr>
                <a:xfrm rot="10800000">
                  <a:off x="1524000" y="1676400"/>
                  <a:ext cx="1066800" cy="1143000"/>
                </a:xfrm>
                <a:prstGeom prst="arc">
                  <a:avLst>
                    <a:gd name="adj1" fmla="val 10673868"/>
                    <a:gd name="adj2" fmla="val 92057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r-Latn-CS"/>
                </a:p>
              </p:txBody>
            </p:sp>
          </p:grpSp>
          <p:grpSp>
            <p:nvGrpSpPr>
              <p:cNvPr id="6" name="Group 9"/>
              <p:cNvGrpSpPr/>
              <p:nvPr/>
            </p:nvGrpSpPr>
            <p:grpSpPr>
              <a:xfrm rot="10800000">
                <a:off x="2209800" y="2438400"/>
                <a:ext cx="1069848" cy="1143000"/>
                <a:chOff x="1524000" y="1676400"/>
                <a:chExt cx="1069848" cy="1143000"/>
              </a:xfrm>
            </p:grpSpPr>
            <p:sp>
              <p:nvSpPr>
                <p:cNvPr id="7" name="Arc 6"/>
                <p:cNvSpPr/>
                <p:nvPr/>
              </p:nvSpPr>
              <p:spPr>
                <a:xfrm>
                  <a:off x="1527048" y="2133600"/>
                  <a:ext cx="1066800" cy="228600"/>
                </a:xfrm>
                <a:prstGeom prst="arc">
                  <a:avLst>
                    <a:gd name="adj1" fmla="val 10822288"/>
                    <a:gd name="adj2" fmla="val 0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r-Latn-CS"/>
                </a:p>
              </p:txBody>
            </p:sp>
            <p:sp>
              <p:nvSpPr>
                <p:cNvPr id="8" name="Arc 7"/>
                <p:cNvSpPr/>
                <p:nvPr/>
              </p:nvSpPr>
              <p:spPr>
                <a:xfrm rot="10800000">
                  <a:off x="1524000" y="1676400"/>
                  <a:ext cx="1066800" cy="1143000"/>
                </a:xfrm>
                <a:prstGeom prst="arc">
                  <a:avLst>
                    <a:gd name="adj1" fmla="val 10673868"/>
                    <a:gd name="adj2" fmla="val 92057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r-Latn-CS"/>
                </a:p>
              </p:txBody>
            </p:sp>
          </p:grpSp>
        </p:grpSp>
        <p:sp>
          <p:nvSpPr>
            <p:cNvPr id="11" name="Freeform 10"/>
            <p:cNvSpPr/>
            <p:nvPr/>
          </p:nvSpPr>
          <p:spPr>
            <a:xfrm>
              <a:off x="996287" y="2057946"/>
              <a:ext cx="1624083" cy="1064525"/>
            </a:xfrm>
            <a:custGeom>
              <a:avLst/>
              <a:gdLst>
                <a:gd name="connsiteX0" fmla="*/ 1269241 w 1624083"/>
                <a:gd name="connsiteY0" fmla="*/ 0 h 1064525"/>
                <a:gd name="connsiteX1" fmla="*/ 0 w 1624083"/>
                <a:gd name="connsiteY1" fmla="*/ 0 h 1064525"/>
                <a:gd name="connsiteX2" fmla="*/ 0 w 1624083"/>
                <a:gd name="connsiteY2" fmla="*/ 1064525 h 1064525"/>
                <a:gd name="connsiteX3" fmla="*/ 1269241 w 1624083"/>
                <a:gd name="connsiteY3" fmla="*/ 1064525 h 1064525"/>
                <a:gd name="connsiteX4" fmla="*/ 1624083 w 1624083"/>
                <a:gd name="connsiteY4" fmla="*/ 573206 h 1064525"/>
                <a:gd name="connsiteX5" fmla="*/ 1624083 w 1624083"/>
                <a:gd name="connsiteY5" fmla="*/ 491319 h 1064525"/>
                <a:gd name="connsiteX6" fmla="*/ 1269241 w 1624083"/>
                <a:gd name="connsiteY6" fmla="*/ 0 h 106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4083" h="1064525">
                  <a:moveTo>
                    <a:pt x="1269241" y="0"/>
                  </a:moveTo>
                  <a:lnTo>
                    <a:pt x="0" y="0"/>
                  </a:lnTo>
                  <a:lnTo>
                    <a:pt x="0" y="1064525"/>
                  </a:lnTo>
                  <a:lnTo>
                    <a:pt x="1269241" y="1064525"/>
                  </a:lnTo>
                  <a:lnTo>
                    <a:pt x="1624083" y="573206"/>
                  </a:lnTo>
                  <a:lnTo>
                    <a:pt x="1624083" y="491319"/>
                  </a:lnTo>
                  <a:lnTo>
                    <a:pt x="1269241" y="0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2" name="Freeform 11"/>
            <p:cNvSpPr/>
            <p:nvPr/>
          </p:nvSpPr>
          <p:spPr>
            <a:xfrm flipH="1">
              <a:off x="2895600" y="2057400"/>
              <a:ext cx="1570630" cy="1064525"/>
            </a:xfrm>
            <a:custGeom>
              <a:avLst/>
              <a:gdLst>
                <a:gd name="connsiteX0" fmla="*/ 1269241 w 1624083"/>
                <a:gd name="connsiteY0" fmla="*/ 0 h 1064525"/>
                <a:gd name="connsiteX1" fmla="*/ 0 w 1624083"/>
                <a:gd name="connsiteY1" fmla="*/ 0 h 1064525"/>
                <a:gd name="connsiteX2" fmla="*/ 0 w 1624083"/>
                <a:gd name="connsiteY2" fmla="*/ 1064525 h 1064525"/>
                <a:gd name="connsiteX3" fmla="*/ 1269241 w 1624083"/>
                <a:gd name="connsiteY3" fmla="*/ 1064525 h 1064525"/>
                <a:gd name="connsiteX4" fmla="*/ 1624083 w 1624083"/>
                <a:gd name="connsiteY4" fmla="*/ 573206 h 1064525"/>
                <a:gd name="connsiteX5" fmla="*/ 1624083 w 1624083"/>
                <a:gd name="connsiteY5" fmla="*/ 491319 h 1064525"/>
                <a:gd name="connsiteX6" fmla="*/ 1269241 w 1624083"/>
                <a:gd name="connsiteY6" fmla="*/ 0 h 106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4083" h="1064525">
                  <a:moveTo>
                    <a:pt x="1269241" y="0"/>
                  </a:moveTo>
                  <a:lnTo>
                    <a:pt x="0" y="0"/>
                  </a:lnTo>
                  <a:lnTo>
                    <a:pt x="0" y="1064525"/>
                  </a:lnTo>
                  <a:lnTo>
                    <a:pt x="1269241" y="1064525"/>
                  </a:lnTo>
                  <a:lnTo>
                    <a:pt x="1624083" y="573206"/>
                  </a:lnTo>
                  <a:lnTo>
                    <a:pt x="1624083" y="491319"/>
                  </a:lnTo>
                  <a:lnTo>
                    <a:pt x="1269241" y="0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953000" y="2514600"/>
            <a:ext cx="1981200" cy="1077553"/>
            <a:chOff x="5105400" y="3124200"/>
            <a:chExt cx="1981200" cy="1077553"/>
          </a:xfrm>
        </p:grpSpPr>
        <p:grpSp>
          <p:nvGrpSpPr>
            <p:cNvPr id="19" name="Group 18"/>
            <p:cNvGrpSpPr/>
            <p:nvPr/>
          </p:nvGrpSpPr>
          <p:grpSpPr>
            <a:xfrm>
              <a:off x="5105400" y="3581400"/>
              <a:ext cx="1981200" cy="620353"/>
              <a:chOff x="5105400" y="3962400"/>
              <a:chExt cx="1981200" cy="620353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5105400" y="4038600"/>
                <a:ext cx="1981200" cy="544153"/>
                <a:chOff x="1066800" y="2971800"/>
                <a:chExt cx="2514600" cy="544153"/>
              </a:xfrm>
            </p:grpSpPr>
            <p:sp>
              <p:nvSpPr>
                <p:cNvPr id="15" name="Freeform 14"/>
                <p:cNvSpPr/>
                <p:nvPr/>
              </p:nvSpPr>
              <p:spPr>
                <a:xfrm>
                  <a:off x="1066800" y="2971800"/>
                  <a:ext cx="1295400" cy="544153"/>
                </a:xfrm>
                <a:custGeom>
                  <a:avLst/>
                  <a:gdLst>
                    <a:gd name="connsiteX0" fmla="*/ 0 w 1200501"/>
                    <a:gd name="connsiteY0" fmla="*/ 0 h 544153"/>
                    <a:gd name="connsiteX1" fmla="*/ 0 w 1200501"/>
                    <a:gd name="connsiteY1" fmla="*/ 544153 h 544153"/>
                    <a:gd name="connsiteX2" fmla="*/ 1200501 w 1200501"/>
                    <a:gd name="connsiteY2" fmla="*/ 544153 h 544153"/>
                    <a:gd name="connsiteX3" fmla="*/ 1200501 w 1200501"/>
                    <a:gd name="connsiteY3" fmla="*/ 460005 h 544153"/>
                    <a:gd name="connsiteX4" fmla="*/ 903181 w 1200501"/>
                    <a:gd name="connsiteY4" fmla="*/ 11220 h 544153"/>
                    <a:gd name="connsiteX5" fmla="*/ 0 w 1200501"/>
                    <a:gd name="connsiteY5" fmla="*/ 0 h 544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00501" h="544153">
                      <a:moveTo>
                        <a:pt x="0" y="0"/>
                      </a:moveTo>
                      <a:lnTo>
                        <a:pt x="0" y="544153"/>
                      </a:lnTo>
                      <a:lnTo>
                        <a:pt x="1200501" y="544153"/>
                      </a:lnTo>
                      <a:lnTo>
                        <a:pt x="1200501" y="460005"/>
                      </a:lnTo>
                      <a:lnTo>
                        <a:pt x="903181" y="112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r-Latn-CS"/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 flipH="1">
                  <a:off x="2419701" y="2971800"/>
                  <a:ext cx="1161699" cy="544153"/>
                </a:xfrm>
                <a:custGeom>
                  <a:avLst/>
                  <a:gdLst>
                    <a:gd name="connsiteX0" fmla="*/ 0 w 1200501"/>
                    <a:gd name="connsiteY0" fmla="*/ 0 h 544153"/>
                    <a:gd name="connsiteX1" fmla="*/ 0 w 1200501"/>
                    <a:gd name="connsiteY1" fmla="*/ 544153 h 544153"/>
                    <a:gd name="connsiteX2" fmla="*/ 1200501 w 1200501"/>
                    <a:gd name="connsiteY2" fmla="*/ 544153 h 544153"/>
                    <a:gd name="connsiteX3" fmla="*/ 1200501 w 1200501"/>
                    <a:gd name="connsiteY3" fmla="*/ 460005 h 544153"/>
                    <a:gd name="connsiteX4" fmla="*/ 903181 w 1200501"/>
                    <a:gd name="connsiteY4" fmla="*/ 11220 h 544153"/>
                    <a:gd name="connsiteX5" fmla="*/ 0 w 1200501"/>
                    <a:gd name="connsiteY5" fmla="*/ 0 h 544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00501" h="544153">
                      <a:moveTo>
                        <a:pt x="0" y="0"/>
                      </a:moveTo>
                      <a:lnTo>
                        <a:pt x="0" y="544153"/>
                      </a:lnTo>
                      <a:lnTo>
                        <a:pt x="1200501" y="544153"/>
                      </a:lnTo>
                      <a:lnTo>
                        <a:pt x="1200501" y="460005"/>
                      </a:lnTo>
                      <a:lnTo>
                        <a:pt x="903181" y="112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r-Latn-CS"/>
                </a:p>
              </p:txBody>
            </p:sp>
          </p:grpSp>
          <p:sp>
            <p:nvSpPr>
              <p:cNvPr id="17" name="Arc 3"/>
              <p:cNvSpPr/>
              <p:nvPr/>
            </p:nvSpPr>
            <p:spPr>
              <a:xfrm>
                <a:off x="5806440" y="3962400"/>
                <a:ext cx="654206" cy="228600"/>
              </a:xfrm>
              <a:prstGeom prst="arc">
                <a:avLst>
                  <a:gd name="adj1" fmla="val 10822288"/>
                  <a:gd name="adj2" fmla="val 0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</p:grpSp>
        <p:sp>
          <p:nvSpPr>
            <p:cNvPr id="18" name="Arc 17"/>
            <p:cNvSpPr/>
            <p:nvPr/>
          </p:nvSpPr>
          <p:spPr>
            <a:xfrm rot="10800000">
              <a:off x="5806440" y="3124200"/>
              <a:ext cx="654206" cy="1066800"/>
            </a:xfrm>
            <a:prstGeom prst="arc">
              <a:avLst>
                <a:gd name="adj1" fmla="val 10673868"/>
                <a:gd name="adj2" fmla="val 92057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953000" y="4495800"/>
            <a:ext cx="1981200" cy="1143000"/>
            <a:chOff x="4953000" y="4495800"/>
            <a:chExt cx="1981200" cy="1143000"/>
          </a:xfrm>
        </p:grpSpPr>
        <p:sp>
          <p:nvSpPr>
            <p:cNvPr id="28" name="Rectangle 27"/>
            <p:cNvSpPr/>
            <p:nvPr/>
          </p:nvSpPr>
          <p:spPr>
            <a:xfrm>
              <a:off x="5696712" y="5562600"/>
              <a:ext cx="609600" cy="76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4953000" y="4495800"/>
              <a:ext cx="1981200" cy="1143000"/>
              <a:chOff x="5105400" y="3124200"/>
              <a:chExt cx="1981200" cy="1143000"/>
            </a:xfrm>
          </p:grpSpPr>
          <p:grpSp>
            <p:nvGrpSpPr>
              <p:cNvPr id="22" name="Group 18"/>
              <p:cNvGrpSpPr/>
              <p:nvPr/>
            </p:nvGrpSpPr>
            <p:grpSpPr>
              <a:xfrm>
                <a:off x="5105400" y="3581400"/>
                <a:ext cx="1981200" cy="620353"/>
                <a:chOff x="5105400" y="3962400"/>
                <a:chExt cx="1981200" cy="620353"/>
              </a:xfrm>
            </p:grpSpPr>
            <p:grpSp>
              <p:nvGrpSpPr>
                <p:cNvPr id="24" name="Group 13"/>
                <p:cNvGrpSpPr/>
                <p:nvPr/>
              </p:nvGrpSpPr>
              <p:grpSpPr>
                <a:xfrm>
                  <a:off x="5105400" y="4038600"/>
                  <a:ext cx="1981200" cy="544153"/>
                  <a:chOff x="1066800" y="2971800"/>
                  <a:chExt cx="2514600" cy="544153"/>
                </a:xfrm>
              </p:grpSpPr>
              <p:sp>
                <p:nvSpPr>
                  <p:cNvPr id="26" name="Freeform 25"/>
                  <p:cNvSpPr/>
                  <p:nvPr/>
                </p:nvSpPr>
                <p:spPr>
                  <a:xfrm>
                    <a:off x="1066800" y="2971800"/>
                    <a:ext cx="1295400" cy="544153"/>
                  </a:xfrm>
                  <a:custGeom>
                    <a:avLst/>
                    <a:gdLst>
                      <a:gd name="connsiteX0" fmla="*/ 0 w 1200501"/>
                      <a:gd name="connsiteY0" fmla="*/ 0 h 544153"/>
                      <a:gd name="connsiteX1" fmla="*/ 0 w 1200501"/>
                      <a:gd name="connsiteY1" fmla="*/ 544153 h 544153"/>
                      <a:gd name="connsiteX2" fmla="*/ 1200501 w 1200501"/>
                      <a:gd name="connsiteY2" fmla="*/ 544153 h 544153"/>
                      <a:gd name="connsiteX3" fmla="*/ 1200501 w 1200501"/>
                      <a:gd name="connsiteY3" fmla="*/ 460005 h 544153"/>
                      <a:gd name="connsiteX4" fmla="*/ 903181 w 1200501"/>
                      <a:gd name="connsiteY4" fmla="*/ 11220 h 544153"/>
                      <a:gd name="connsiteX5" fmla="*/ 0 w 1200501"/>
                      <a:gd name="connsiteY5" fmla="*/ 0 h 544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00501" h="544153">
                        <a:moveTo>
                          <a:pt x="0" y="0"/>
                        </a:moveTo>
                        <a:lnTo>
                          <a:pt x="0" y="544153"/>
                        </a:lnTo>
                        <a:lnTo>
                          <a:pt x="1200501" y="544153"/>
                        </a:lnTo>
                        <a:lnTo>
                          <a:pt x="1200501" y="460005"/>
                        </a:lnTo>
                        <a:lnTo>
                          <a:pt x="903181" y="11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r-Latn-CS"/>
                  </a:p>
                </p:txBody>
              </p:sp>
              <p:sp>
                <p:nvSpPr>
                  <p:cNvPr id="27" name="Freeform 26"/>
                  <p:cNvSpPr/>
                  <p:nvPr/>
                </p:nvSpPr>
                <p:spPr>
                  <a:xfrm flipH="1">
                    <a:off x="2419701" y="2971800"/>
                    <a:ext cx="1161699" cy="544153"/>
                  </a:xfrm>
                  <a:custGeom>
                    <a:avLst/>
                    <a:gdLst>
                      <a:gd name="connsiteX0" fmla="*/ 0 w 1200501"/>
                      <a:gd name="connsiteY0" fmla="*/ 0 h 544153"/>
                      <a:gd name="connsiteX1" fmla="*/ 0 w 1200501"/>
                      <a:gd name="connsiteY1" fmla="*/ 544153 h 544153"/>
                      <a:gd name="connsiteX2" fmla="*/ 1200501 w 1200501"/>
                      <a:gd name="connsiteY2" fmla="*/ 544153 h 544153"/>
                      <a:gd name="connsiteX3" fmla="*/ 1200501 w 1200501"/>
                      <a:gd name="connsiteY3" fmla="*/ 460005 h 544153"/>
                      <a:gd name="connsiteX4" fmla="*/ 903181 w 1200501"/>
                      <a:gd name="connsiteY4" fmla="*/ 11220 h 544153"/>
                      <a:gd name="connsiteX5" fmla="*/ 0 w 1200501"/>
                      <a:gd name="connsiteY5" fmla="*/ 0 h 544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00501" h="544153">
                        <a:moveTo>
                          <a:pt x="0" y="0"/>
                        </a:moveTo>
                        <a:lnTo>
                          <a:pt x="0" y="544153"/>
                        </a:lnTo>
                        <a:lnTo>
                          <a:pt x="1200501" y="544153"/>
                        </a:lnTo>
                        <a:lnTo>
                          <a:pt x="1200501" y="460005"/>
                        </a:lnTo>
                        <a:lnTo>
                          <a:pt x="903181" y="11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r-Latn-CS"/>
                  </a:p>
                </p:txBody>
              </p:sp>
            </p:grpSp>
            <p:sp>
              <p:nvSpPr>
                <p:cNvPr id="25" name="Arc 3"/>
                <p:cNvSpPr/>
                <p:nvPr/>
              </p:nvSpPr>
              <p:spPr>
                <a:xfrm>
                  <a:off x="5806440" y="3962400"/>
                  <a:ext cx="654206" cy="228600"/>
                </a:xfrm>
                <a:prstGeom prst="arc">
                  <a:avLst>
                    <a:gd name="adj1" fmla="val 10822288"/>
                    <a:gd name="adj2" fmla="val 0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r-Latn-CS"/>
                </a:p>
              </p:txBody>
            </p:sp>
          </p:grpSp>
          <p:sp>
            <p:nvSpPr>
              <p:cNvPr id="23" name="Arc 22"/>
              <p:cNvSpPr/>
              <p:nvPr/>
            </p:nvSpPr>
            <p:spPr>
              <a:xfrm rot="10800000">
                <a:off x="5806440" y="3124200"/>
                <a:ext cx="654206" cy="1143000"/>
              </a:xfrm>
              <a:prstGeom prst="arc">
                <a:avLst>
                  <a:gd name="adj1" fmla="val 10673868"/>
                  <a:gd name="adj2" fmla="val 92057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3962400" y="60960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dirty="0"/>
              <a:t>Podložna pločica je od čelika (ostaje) ili od Cu ili keramike (ne ostaju)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5410200" y="57150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sr-Latn-CS" dirty="0"/>
              <a:t>* Karakteristično za EPP postupak:</a:t>
            </a:r>
          </a:p>
          <a:p>
            <a:pPr>
              <a:buFontTx/>
              <a:buChar char="-"/>
            </a:pPr>
            <a:r>
              <a:rPr lang="sr-Latn-CS" dirty="0"/>
              <a:t>Zavarivanje sa ulaznom i izlaznom pločicom (tehnološka proba)</a:t>
            </a:r>
          </a:p>
          <a:p>
            <a:pPr>
              <a:buFontTx/>
              <a:buChar char="-"/>
            </a:pPr>
            <a:r>
              <a:rPr lang="sr-Latn-CS" dirty="0"/>
              <a:t>Vrši se da se vidi da li je preklapanje šavova adekvatno: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52400" y="3593068"/>
            <a:ext cx="8839200" cy="2579132"/>
            <a:chOff x="304800" y="3124200"/>
            <a:chExt cx="8839200" cy="2579132"/>
          </a:xfrm>
        </p:grpSpPr>
        <p:sp>
          <p:nvSpPr>
            <p:cNvPr id="4" name="Rectangle 3"/>
            <p:cNvSpPr/>
            <p:nvPr/>
          </p:nvSpPr>
          <p:spPr>
            <a:xfrm>
              <a:off x="2133600" y="3810000"/>
              <a:ext cx="4953000" cy="1066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676400" y="4114800"/>
              <a:ext cx="457200" cy="457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086600" y="4114800"/>
              <a:ext cx="457200" cy="457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905000" y="4343400"/>
              <a:ext cx="5410200" cy="1588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3581400" y="4191000"/>
              <a:ext cx="1981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200400" y="3429000"/>
              <a:ext cx="25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dirty="0"/>
                <a:t>Osnovni materijal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00400" y="4888468"/>
              <a:ext cx="25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dirty="0"/>
                <a:t>Osnovni materijal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4800" y="5334000"/>
              <a:ext cx="25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dirty="0"/>
                <a:t>Ulazna pločica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5334000"/>
              <a:ext cx="25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dirty="0"/>
                <a:t>Izlazna pločica</a:t>
              </a:r>
            </a:p>
          </p:txBody>
        </p:sp>
        <p:cxnSp>
          <p:nvCxnSpPr>
            <p:cNvPr id="16" name="Straight Connector 15"/>
            <p:cNvCxnSpPr>
              <a:stCxn id="13" idx="0"/>
            </p:cNvCxnSpPr>
            <p:nvPr/>
          </p:nvCxnSpPr>
          <p:spPr>
            <a:xfrm rot="5400000" flipH="1" flipV="1">
              <a:off x="1333500" y="4914900"/>
              <a:ext cx="6858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7048500" y="4914900"/>
              <a:ext cx="6858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 flipH="1" flipV="1">
              <a:off x="7124700" y="3848100"/>
              <a:ext cx="6858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553200" y="3124200"/>
              <a:ext cx="25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dirty="0"/>
                <a:t>Izlazni krater</a:t>
              </a: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3429000" cy="6019800"/>
          </a:xfrm>
        </p:spPr>
        <p:txBody>
          <a:bodyPr>
            <a:normAutofit fontScale="92500" lnSpcReduction="10000"/>
          </a:bodyPr>
          <a:lstStyle/>
          <a:p>
            <a:r>
              <a:rPr lang="sr-Latn-CS" u="sng" dirty="0"/>
              <a:t>Približno određivanje parametara EPP zavarivanja preko nomograma</a:t>
            </a:r>
            <a:r>
              <a:rPr lang="sr-Latn-CS" dirty="0"/>
              <a:t>:</a:t>
            </a:r>
          </a:p>
          <a:p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r>
              <a:rPr lang="sr-Latn-CS" dirty="0"/>
              <a:t>Optimalna vrednost:</a:t>
            </a:r>
          </a:p>
          <a:p>
            <a:endParaRPr lang="sr-Latn-CS" dirty="0"/>
          </a:p>
          <a:p>
            <a:pPr>
              <a:buNone/>
            </a:pPr>
            <a:r>
              <a:rPr lang="sr-Latn-CS" dirty="0"/>
              <a:t>	</a:t>
            </a:r>
            <a:r>
              <a:rPr lang="el-GR" dirty="0"/>
              <a:t>Ψ</a:t>
            </a:r>
            <a:r>
              <a:rPr lang="sr-Latn-CS" baseline="-25000" dirty="0"/>
              <a:t>u</a:t>
            </a:r>
            <a:r>
              <a:rPr lang="sr-Latn-CS" dirty="0"/>
              <a:t> = 1,3-2</a:t>
            </a:r>
          </a:p>
          <a:p>
            <a:pPr>
              <a:buNone/>
            </a:pPr>
            <a:endParaRPr lang="sr-Latn-CS" dirty="0"/>
          </a:p>
          <a:p>
            <a:pPr>
              <a:buNone/>
            </a:pPr>
            <a:endParaRPr lang="sr-Latn-C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20000">
            <a:off x="931084" y="3154651"/>
            <a:ext cx="1762261" cy="98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3581400" y="0"/>
            <a:ext cx="5563891" cy="6774120"/>
            <a:chOff x="3810000" y="0"/>
            <a:chExt cx="5335291" cy="677412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60000">
              <a:off x="3963151" y="43094"/>
              <a:ext cx="5182140" cy="6731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/>
            <p:nvPr/>
          </p:nvSpPr>
          <p:spPr>
            <a:xfrm>
              <a:off x="3810000" y="0"/>
              <a:ext cx="9144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  <p:sp>
        <p:nvSpPr>
          <p:cNvPr id="8" name="Rectangle 7"/>
          <p:cNvSpPr/>
          <p:nvPr/>
        </p:nvSpPr>
        <p:spPr>
          <a:xfrm>
            <a:off x="4038600" y="1981200"/>
            <a:ext cx="1905000" cy="304800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9" name="Rectangle 8"/>
          <p:cNvSpPr/>
          <p:nvPr/>
        </p:nvSpPr>
        <p:spPr>
          <a:xfrm>
            <a:off x="6858000" y="1981200"/>
            <a:ext cx="1905000" cy="304800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0" name="Rectangle 9"/>
          <p:cNvSpPr/>
          <p:nvPr/>
        </p:nvSpPr>
        <p:spPr>
          <a:xfrm>
            <a:off x="4114800" y="5257800"/>
            <a:ext cx="1905000" cy="304800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1" name="Rectangle 10"/>
          <p:cNvSpPr/>
          <p:nvPr/>
        </p:nvSpPr>
        <p:spPr>
          <a:xfrm>
            <a:off x="6934200" y="5257800"/>
            <a:ext cx="2209800" cy="304800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lnSpcReduction="10000"/>
          </a:bodyPr>
          <a:lstStyle/>
          <a:p>
            <a:r>
              <a:rPr lang="sr-Latn-CS" dirty="0"/>
              <a:t>Osnovne dimenzije šava:</a:t>
            </a:r>
          </a:p>
          <a:p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r>
              <a:rPr lang="sr-Latn-CS" u="sng" dirty="0"/>
              <a:t>Oblik i dimenzije šavova mogu da se opišu preko koeficijenta uvara (</a:t>
            </a:r>
            <a:r>
              <a:rPr lang="el-GR" u="sng" dirty="0">
                <a:latin typeface="Arial"/>
                <a:cs typeface="Arial"/>
              </a:rPr>
              <a:t>ψ</a:t>
            </a:r>
            <a:r>
              <a:rPr lang="sr-Latn-CS" u="sng" baseline="-25000" dirty="0">
                <a:latin typeface="Arial"/>
                <a:cs typeface="Arial"/>
              </a:rPr>
              <a:t>u</a:t>
            </a:r>
            <a:r>
              <a:rPr lang="sr-Latn-CS" u="sng" dirty="0"/>
              <a:t>) i nadvišenja (</a:t>
            </a:r>
            <a:r>
              <a:rPr lang="el-GR" u="sng" dirty="0">
                <a:latin typeface="Arial"/>
                <a:cs typeface="Arial"/>
              </a:rPr>
              <a:t>ψ</a:t>
            </a:r>
            <a:r>
              <a:rPr lang="sr-Latn-CS" u="sng" baseline="-25000" dirty="0">
                <a:latin typeface="Arial"/>
                <a:cs typeface="Arial"/>
              </a:rPr>
              <a:t>c</a:t>
            </a:r>
            <a:r>
              <a:rPr lang="sr-Latn-CS" u="sng" dirty="0"/>
              <a:t>).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0000">
            <a:off x="1628304" y="1427206"/>
            <a:ext cx="6400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0000">
            <a:off x="2319616" y="-42762"/>
            <a:ext cx="3865723" cy="388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09600" y="3657600"/>
            <a:ext cx="792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d</a:t>
            </a:r>
            <a:r>
              <a:rPr lang="sr-Latn-CS" sz="2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sr-Latn-C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2 mm i </a:t>
            </a: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Ψ</a:t>
            </a:r>
            <a:r>
              <a:rPr lang="sr-Latn-CS" sz="2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sr-Latn-C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2:</a:t>
            </a:r>
          </a:p>
          <a:p>
            <a:endParaRPr lang="sr-Latn-CS" sz="2800" b="1" dirty="0"/>
          </a:p>
          <a:p>
            <a:r>
              <a:rPr lang="sr-Latn-CS" sz="2800" b="1" dirty="0"/>
              <a:t>a) U</a:t>
            </a:r>
            <a:r>
              <a:rPr lang="sr-Latn-CS" sz="2800" b="1" baseline="-25000" dirty="0"/>
              <a:t>l </a:t>
            </a:r>
            <a:r>
              <a:rPr lang="sr-Latn-CS" sz="2800" b="1" dirty="0"/>
              <a:t>= 35 V i I</a:t>
            </a:r>
            <a:r>
              <a:rPr lang="sr-Latn-CS" sz="2800" b="1" baseline="-25000" dirty="0"/>
              <a:t>z</a:t>
            </a:r>
            <a:r>
              <a:rPr lang="sr-Latn-CS" sz="2800" b="1" dirty="0"/>
              <a:t> = 500 A     ili    b) U</a:t>
            </a:r>
            <a:r>
              <a:rPr lang="sr-Latn-CS" sz="2800" b="1" baseline="-25000" dirty="0"/>
              <a:t>l </a:t>
            </a:r>
            <a:r>
              <a:rPr lang="sr-Latn-CS" sz="2800" b="1" dirty="0"/>
              <a:t>= 45 V i I</a:t>
            </a:r>
            <a:r>
              <a:rPr lang="sr-Latn-CS" sz="2800" b="1" baseline="-25000" dirty="0"/>
              <a:t>z</a:t>
            </a:r>
            <a:r>
              <a:rPr lang="sr-Latn-CS" sz="2800" b="1" dirty="0"/>
              <a:t> = 550 A</a:t>
            </a:r>
          </a:p>
          <a:p>
            <a:endParaRPr lang="sr-Latn-CS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2819400" y="2286000"/>
            <a:ext cx="3048000" cy="152400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133600" y="2590800"/>
            <a:ext cx="2057400" cy="1600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4648200" y="2667000"/>
            <a:ext cx="2057400" cy="1447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1143000" y="4495800"/>
            <a:ext cx="7010400" cy="1752600"/>
            <a:chOff x="1143000" y="4495800"/>
            <a:chExt cx="7010400" cy="1752600"/>
          </a:xfrm>
        </p:grpSpPr>
        <p:grpSp>
          <p:nvGrpSpPr>
            <p:cNvPr id="19" name="Group 18"/>
            <p:cNvGrpSpPr/>
            <p:nvPr/>
          </p:nvGrpSpPr>
          <p:grpSpPr>
            <a:xfrm>
              <a:off x="2209800" y="4724400"/>
              <a:ext cx="654206" cy="762000"/>
              <a:chOff x="5654040" y="2514600"/>
              <a:chExt cx="654206" cy="1066800"/>
            </a:xfrm>
          </p:grpSpPr>
          <p:sp>
            <p:nvSpPr>
              <p:cNvPr id="17" name="Arc 3"/>
              <p:cNvSpPr/>
              <p:nvPr/>
            </p:nvSpPr>
            <p:spPr>
              <a:xfrm>
                <a:off x="5654040" y="2971800"/>
                <a:ext cx="654206" cy="228600"/>
              </a:xfrm>
              <a:prstGeom prst="arc">
                <a:avLst>
                  <a:gd name="adj1" fmla="val 10822288"/>
                  <a:gd name="adj2" fmla="val 0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18" name="Arc 17"/>
              <p:cNvSpPr/>
              <p:nvPr/>
            </p:nvSpPr>
            <p:spPr>
              <a:xfrm rot="10800000">
                <a:off x="5654040" y="2514600"/>
                <a:ext cx="654206" cy="1066800"/>
              </a:xfrm>
              <a:prstGeom prst="arc">
                <a:avLst>
                  <a:gd name="adj1" fmla="val 10673868"/>
                  <a:gd name="adj2" fmla="val 92057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6248400" y="4495800"/>
              <a:ext cx="882806" cy="1066800"/>
              <a:chOff x="5654040" y="2514600"/>
              <a:chExt cx="654206" cy="1066800"/>
            </a:xfrm>
          </p:grpSpPr>
          <p:sp>
            <p:nvSpPr>
              <p:cNvPr id="21" name="Arc 3"/>
              <p:cNvSpPr/>
              <p:nvPr/>
            </p:nvSpPr>
            <p:spPr>
              <a:xfrm>
                <a:off x="5654040" y="2971800"/>
                <a:ext cx="654206" cy="228600"/>
              </a:xfrm>
              <a:prstGeom prst="arc">
                <a:avLst>
                  <a:gd name="adj1" fmla="val 10822288"/>
                  <a:gd name="adj2" fmla="val 0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22" name="Arc 21"/>
              <p:cNvSpPr/>
              <p:nvPr/>
            </p:nvSpPr>
            <p:spPr>
              <a:xfrm rot="10800000">
                <a:off x="5654040" y="2514600"/>
                <a:ext cx="654206" cy="1066800"/>
              </a:xfrm>
              <a:prstGeom prst="arc">
                <a:avLst>
                  <a:gd name="adj1" fmla="val 10673868"/>
                  <a:gd name="adj2" fmla="val 92057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143000" y="5525869"/>
              <a:ext cx="2819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/>
                <a:t>Za zavarivanje tanjih </a:t>
              </a:r>
            </a:p>
            <a:p>
              <a:pPr algn="ctr"/>
              <a:r>
                <a:rPr lang="sr-Latn-CS" b="1" dirty="0"/>
                <a:t>limova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34000" y="5562600"/>
              <a:ext cx="2819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/>
                <a:t>Za zavarivanje debljih limova</a:t>
              </a:r>
            </a:p>
          </p:txBody>
        </p:sp>
        <p:sp>
          <p:nvSpPr>
            <p:cNvPr id="25" name="Left Arrow 24"/>
            <p:cNvSpPr/>
            <p:nvPr/>
          </p:nvSpPr>
          <p:spPr>
            <a:xfrm>
              <a:off x="3657600" y="5105400"/>
              <a:ext cx="1981200" cy="1143000"/>
            </a:xfrm>
            <a:prstGeom prst="lef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CS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Povećanjem v</a:t>
              </a:r>
              <a:r>
                <a:rPr lang="sr-Latn-CS" b="1" baseline="-25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</a:t>
              </a:r>
              <a:endParaRPr lang="sr-Latn-C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4373563"/>
          </a:xfrm>
        </p:spPr>
        <p:txBody>
          <a:bodyPr>
            <a:normAutofit/>
          </a:bodyPr>
          <a:lstStyle/>
          <a:p>
            <a:r>
              <a:rPr lang="sr-Latn-CS" sz="2800" dirty="0"/>
              <a:t>Povećanje brzine može da ima negativan efekat</a:t>
            </a:r>
          </a:p>
          <a:p>
            <a:r>
              <a:rPr lang="sr-Latn-CS" sz="2800" dirty="0"/>
              <a:t>Problem je prekratko zadržavanje rastopa u tečnom stanju</a:t>
            </a:r>
          </a:p>
          <a:p>
            <a:r>
              <a:rPr lang="sr-Latn-CS" sz="2800" dirty="0"/>
              <a:t>To dovodi do </a:t>
            </a:r>
            <a:r>
              <a:rPr lang="sr-Latn-CS" sz="2800" u="sng" dirty="0"/>
              <a:t>nepotpune degazacije</a:t>
            </a:r>
            <a:r>
              <a:rPr lang="sr-Latn-CS" sz="2800" dirty="0"/>
              <a:t>:</a:t>
            </a:r>
          </a:p>
          <a:p>
            <a:pPr>
              <a:buFontTx/>
              <a:buChar char="-"/>
            </a:pPr>
            <a:r>
              <a:rPr lang="sr-Latn-CS" sz="2800" dirty="0"/>
              <a:t>Nepotpuna degazacija se vidi prema izgledu troske sa unutrašnje strane (kada se skine sa šava): </a:t>
            </a:r>
            <a:r>
              <a:rPr lang="sr-Latn-CS" sz="2800" u="sng" dirty="0"/>
              <a:t>sjajna, kao ogledalo</a:t>
            </a:r>
            <a:r>
              <a:rPr lang="sr-Latn-CS" sz="2800" dirty="0"/>
              <a:t>.</a:t>
            </a:r>
          </a:p>
          <a:p>
            <a:pPr>
              <a:buFontTx/>
              <a:buChar char="-"/>
            </a:pPr>
            <a:r>
              <a:rPr lang="sr-Latn-CS" sz="2800" dirty="0"/>
              <a:t>Takva troska može biti i rezultat </a:t>
            </a:r>
            <a:r>
              <a:rPr lang="sr-Latn-CS" sz="2800" u="sng" dirty="0"/>
              <a:t>previše gustog praha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66800" y="0"/>
            <a:ext cx="7010400" cy="1752600"/>
            <a:chOff x="1143000" y="4495800"/>
            <a:chExt cx="7010400" cy="1752600"/>
          </a:xfrm>
        </p:grpSpPr>
        <p:grpSp>
          <p:nvGrpSpPr>
            <p:cNvPr id="5" name="Group 18"/>
            <p:cNvGrpSpPr/>
            <p:nvPr/>
          </p:nvGrpSpPr>
          <p:grpSpPr>
            <a:xfrm>
              <a:off x="2209800" y="4724402"/>
              <a:ext cx="654206" cy="762001"/>
              <a:chOff x="5654040" y="2514600"/>
              <a:chExt cx="654206" cy="1066800"/>
            </a:xfrm>
          </p:grpSpPr>
          <p:sp>
            <p:nvSpPr>
              <p:cNvPr id="12" name="Arc 3"/>
              <p:cNvSpPr/>
              <p:nvPr/>
            </p:nvSpPr>
            <p:spPr>
              <a:xfrm>
                <a:off x="5654040" y="2971800"/>
                <a:ext cx="654206" cy="228600"/>
              </a:xfrm>
              <a:prstGeom prst="arc">
                <a:avLst>
                  <a:gd name="adj1" fmla="val 10822288"/>
                  <a:gd name="adj2" fmla="val 0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13" name="Arc 12"/>
              <p:cNvSpPr/>
              <p:nvPr/>
            </p:nvSpPr>
            <p:spPr>
              <a:xfrm rot="10800000">
                <a:off x="5654040" y="2514600"/>
                <a:ext cx="654206" cy="1066800"/>
              </a:xfrm>
              <a:prstGeom prst="arc">
                <a:avLst>
                  <a:gd name="adj1" fmla="val 10673868"/>
                  <a:gd name="adj2" fmla="val 92057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</p:grpSp>
        <p:grpSp>
          <p:nvGrpSpPr>
            <p:cNvPr id="6" name="Group 19"/>
            <p:cNvGrpSpPr/>
            <p:nvPr/>
          </p:nvGrpSpPr>
          <p:grpSpPr>
            <a:xfrm>
              <a:off x="6248400" y="4495800"/>
              <a:ext cx="882806" cy="1066800"/>
              <a:chOff x="5654040" y="2514600"/>
              <a:chExt cx="654206" cy="1066800"/>
            </a:xfrm>
          </p:grpSpPr>
          <p:sp>
            <p:nvSpPr>
              <p:cNvPr id="10" name="Arc 3"/>
              <p:cNvSpPr/>
              <p:nvPr/>
            </p:nvSpPr>
            <p:spPr>
              <a:xfrm>
                <a:off x="5654040" y="2971800"/>
                <a:ext cx="654206" cy="228600"/>
              </a:xfrm>
              <a:prstGeom prst="arc">
                <a:avLst>
                  <a:gd name="adj1" fmla="val 10822288"/>
                  <a:gd name="adj2" fmla="val 0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11" name="Arc 10"/>
              <p:cNvSpPr/>
              <p:nvPr/>
            </p:nvSpPr>
            <p:spPr>
              <a:xfrm rot="10800000">
                <a:off x="5654040" y="2514600"/>
                <a:ext cx="654206" cy="1066800"/>
              </a:xfrm>
              <a:prstGeom prst="arc">
                <a:avLst>
                  <a:gd name="adj1" fmla="val 10673868"/>
                  <a:gd name="adj2" fmla="val 92057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143000" y="5525869"/>
              <a:ext cx="2819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/>
                <a:t>Za zavarivanje tanjih </a:t>
              </a:r>
            </a:p>
            <a:p>
              <a:pPr algn="ctr"/>
              <a:r>
                <a:rPr lang="sr-Latn-CS" b="1" dirty="0"/>
                <a:t>limova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34000" y="5562600"/>
              <a:ext cx="2819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/>
                <a:t>Za zavarivanje debljih limova</a:t>
              </a:r>
            </a:p>
          </p:txBody>
        </p:sp>
        <p:sp>
          <p:nvSpPr>
            <p:cNvPr id="9" name="Left Arrow 8"/>
            <p:cNvSpPr/>
            <p:nvPr/>
          </p:nvSpPr>
          <p:spPr>
            <a:xfrm>
              <a:off x="3657600" y="5105400"/>
              <a:ext cx="1981200" cy="1143000"/>
            </a:xfrm>
            <a:prstGeom prst="lef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CS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Povećanjem v</a:t>
              </a:r>
              <a:r>
                <a:rPr lang="sr-Latn-CS" b="1" baseline="-25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</a:t>
              </a:r>
              <a:endParaRPr lang="sr-Latn-C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514350" indent="-514350">
              <a:buNone/>
            </a:pPr>
            <a:r>
              <a:rPr lang="sr-Latn-CS" dirty="0"/>
              <a:t>                                        	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102057" y="762000"/>
            <a:ext cx="3469943" cy="2209800"/>
            <a:chOff x="996287" y="228600"/>
            <a:chExt cx="3469943" cy="2209800"/>
          </a:xfrm>
        </p:grpSpPr>
        <p:grpSp>
          <p:nvGrpSpPr>
            <p:cNvPr id="2" name="Group 3"/>
            <p:cNvGrpSpPr/>
            <p:nvPr/>
          </p:nvGrpSpPr>
          <p:grpSpPr>
            <a:xfrm>
              <a:off x="2209800" y="228600"/>
              <a:ext cx="1069848" cy="2209800"/>
              <a:chOff x="2209800" y="1371600"/>
              <a:chExt cx="1069848" cy="2209800"/>
            </a:xfrm>
          </p:grpSpPr>
          <p:grpSp>
            <p:nvGrpSpPr>
              <p:cNvPr id="4" name="Group 5"/>
              <p:cNvGrpSpPr/>
              <p:nvPr/>
            </p:nvGrpSpPr>
            <p:grpSpPr>
              <a:xfrm>
                <a:off x="2209800" y="1371600"/>
                <a:ext cx="1069848" cy="1143000"/>
                <a:chOff x="1524000" y="1676400"/>
                <a:chExt cx="1069848" cy="1143000"/>
              </a:xfrm>
            </p:grpSpPr>
            <p:sp>
              <p:nvSpPr>
                <p:cNvPr id="9" name="Arc 3"/>
                <p:cNvSpPr/>
                <p:nvPr/>
              </p:nvSpPr>
              <p:spPr>
                <a:xfrm>
                  <a:off x="1527048" y="2133600"/>
                  <a:ext cx="1066800" cy="228600"/>
                </a:xfrm>
                <a:prstGeom prst="arc">
                  <a:avLst>
                    <a:gd name="adj1" fmla="val 10822288"/>
                    <a:gd name="adj2" fmla="val 0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r-Latn-CS"/>
                </a:p>
              </p:txBody>
            </p:sp>
            <p:sp>
              <p:nvSpPr>
                <p:cNvPr id="10" name="Arc 9"/>
                <p:cNvSpPr/>
                <p:nvPr/>
              </p:nvSpPr>
              <p:spPr>
                <a:xfrm rot="10800000">
                  <a:off x="1524000" y="1676400"/>
                  <a:ext cx="1066800" cy="1143000"/>
                </a:xfrm>
                <a:prstGeom prst="arc">
                  <a:avLst>
                    <a:gd name="adj1" fmla="val 10673868"/>
                    <a:gd name="adj2" fmla="val 92057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r-Latn-CS"/>
                </a:p>
              </p:txBody>
            </p:sp>
          </p:grpSp>
          <p:grpSp>
            <p:nvGrpSpPr>
              <p:cNvPr id="5" name="Group 9"/>
              <p:cNvGrpSpPr/>
              <p:nvPr/>
            </p:nvGrpSpPr>
            <p:grpSpPr>
              <a:xfrm rot="10800000">
                <a:off x="2209800" y="2438400"/>
                <a:ext cx="1069848" cy="1143000"/>
                <a:chOff x="1524000" y="1676400"/>
                <a:chExt cx="1069848" cy="1143000"/>
              </a:xfrm>
            </p:grpSpPr>
            <p:sp>
              <p:nvSpPr>
                <p:cNvPr id="7" name="Arc 6"/>
                <p:cNvSpPr/>
                <p:nvPr/>
              </p:nvSpPr>
              <p:spPr>
                <a:xfrm>
                  <a:off x="1527048" y="2133600"/>
                  <a:ext cx="1066800" cy="228600"/>
                </a:xfrm>
                <a:prstGeom prst="arc">
                  <a:avLst>
                    <a:gd name="adj1" fmla="val 10822288"/>
                    <a:gd name="adj2" fmla="val 0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r-Latn-CS"/>
                </a:p>
              </p:txBody>
            </p:sp>
            <p:sp>
              <p:nvSpPr>
                <p:cNvPr id="8" name="Arc 7"/>
                <p:cNvSpPr/>
                <p:nvPr/>
              </p:nvSpPr>
              <p:spPr>
                <a:xfrm rot="10800000">
                  <a:off x="1524000" y="1676400"/>
                  <a:ext cx="1066800" cy="1143000"/>
                </a:xfrm>
                <a:prstGeom prst="arc">
                  <a:avLst>
                    <a:gd name="adj1" fmla="val 10673868"/>
                    <a:gd name="adj2" fmla="val 92057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r-Latn-CS"/>
                </a:p>
              </p:txBody>
            </p:sp>
          </p:grpSp>
        </p:grpSp>
        <p:sp>
          <p:nvSpPr>
            <p:cNvPr id="14" name="Freeform 13"/>
            <p:cNvSpPr/>
            <p:nvPr/>
          </p:nvSpPr>
          <p:spPr>
            <a:xfrm>
              <a:off x="996287" y="805218"/>
              <a:ext cx="1624083" cy="1064525"/>
            </a:xfrm>
            <a:custGeom>
              <a:avLst/>
              <a:gdLst>
                <a:gd name="connsiteX0" fmla="*/ 1269241 w 1624083"/>
                <a:gd name="connsiteY0" fmla="*/ 0 h 1064525"/>
                <a:gd name="connsiteX1" fmla="*/ 0 w 1624083"/>
                <a:gd name="connsiteY1" fmla="*/ 0 h 1064525"/>
                <a:gd name="connsiteX2" fmla="*/ 0 w 1624083"/>
                <a:gd name="connsiteY2" fmla="*/ 1064525 h 1064525"/>
                <a:gd name="connsiteX3" fmla="*/ 1269241 w 1624083"/>
                <a:gd name="connsiteY3" fmla="*/ 1064525 h 1064525"/>
                <a:gd name="connsiteX4" fmla="*/ 1624083 w 1624083"/>
                <a:gd name="connsiteY4" fmla="*/ 573206 h 1064525"/>
                <a:gd name="connsiteX5" fmla="*/ 1624083 w 1624083"/>
                <a:gd name="connsiteY5" fmla="*/ 491319 h 1064525"/>
                <a:gd name="connsiteX6" fmla="*/ 1269241 w 1624083"/>
                <a:gd name="connsiteY6" fmla="*/ 0 h 106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4083" h="1064525">
                  <a:moveTo>
                    <a:pt x="1269241" y="0"/>
                  </a:moveTo>
                  <a:lnTo>
                    <a:pt x="0" y="0"/>
                  </a:lnTo>
                  <a:lnTo>
                    <a:pt x="0" y="1064525"/>
                  </a:lnTo>
                  <a:lnTo>
                    <a:pt x="1269241" y="1064525"/>
                  </a:lnTo>
                  <a:lnTo>
                    <a:pt x="1624083" y="573206"/>
                  </a:lnTo>
                  <a:lnTo>
                    <a:pt x="1624083" y="491319"/>
                  </a:lnTo>
                  <a:lnTo>
                    <a:pt x="1269241" y="0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5" name="Freeform 14"/>
            <p:cNvSpPr/>
            <p:nvPr/>
          </p:nvSpPr>
          <p:spPr>
            <a:xfrm flipH="1">
              <a:off x="2895600" y="804672"/>
              <a:ext cx="1570630" cy="1064525"/>
            </a:xfrm>
            <a:custGeom>
              <a:avLst/>
              <a:gdLst>
                <a:gd name="connsiteX0" fmla="*/ 1269241 w 1624083"/>
                <a:gd name="connsiteY0" fmla="*/ 0 h 1064525"/>
                <a:gd name="connsiteX1" fmla="*/ 0 w 1624083"/>
                <a:gd name="connsiteY1" fmla="*/ 0 h 1064525"/>
                <a:gd name="connsiteX2" fmla="*/ 0 w 1624083"/>
                <a:gd name="connsiteY2" fmla="*/ 1064525 h 1064525"/>
                <a:gd name="connsiteX3" fmla="*/ 1269241 w 1624083"/>
                <a:gd name="connsiteY3" fmla="*/ 1064525 h 1064525"/>
                <a:gd name="connsiteX4" fmla="*/ 1624083 w 1624083"/>
                <a:gd name="connsiteY4" fmla="*/ 573206 h 1064525"/>
                <a:gd name="connsiteX5" fmla="*/ 1624083 w 1624083"/>
                <a:gd name="connsiteY5" fmla="*/ 491319 h 1064525"/>
                <a:gd name="connsiteX6" fmla="*/ 1269241 w 1624083"/>
                <a:gd name="connsiteY6" fmla="*/ 0 h 106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4083" h="1064525">
                  <a:moveTo>
                    <a:pt x="1269241" y="0"/>
                  </a:moveTo>
                  <a:lnTo>
                    <a:pt x="0" y="0"/>
                  </a:lnTo>
                  <a:lnTo>
                    <a:pt x="0" y="1064525"/>
                  </a:lnTo>
                  <a:lnTo>
                    <a:pt x="1269241" y="1064525"/>
                  </a:lnTo>
                  <a:lnTo>
                    <a:pt x="1624083" y="573206"/>
                  </a:lnTo>
                  <a:lnTo>
                    <a:pt x="1624083" y="491319"/>
                  </a:lnTo>
                  <a:lnTo>
                    <a:pt x="1269241" y="0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38200" y="2609671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/>
              <a:t>* Postoji težnja da se oba šava izrade sa istim parametrima, ali to zbog deformacija nije najbolje rešenje – bolje je drugi bude “jači”, da se anulira deformacija prvog (simetrični šav):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066800" y="3657600"/>
            <a:ext cx="3657600" cy="2209800"/>
            <a:chOff x="762000" y="4724400"/>
            <a:chExt cx="3657600" cy="2209800"/>
          </a:xfrm>
        </p:grpSpPr>
        <p:grpSp>
          <p:nvGrpSpPr>
            <p:cNvPr id="6" name="Group 34"/>
            <p:cNvGrpSpPr/>
            <p:nvPr/>
          </p:nvGrpSpPr>
          <p:grpSpPr>
            <a:xfrm>
              <a:off x="1981200" y="4724400"/>
              <a:ext cx="1222248" cy="2209800"/>
              <a:chOff x="1981200" y="4724400"/>
              <a:chExt cx="1222248" cy="2209800"/>
            </a:xfrm>
          </p:grpSpPr>
          <p:grpSp>
            <p:nvGrpSpPr>
              <p:cNvPr id="11" name="Group 5"/>
              <p:cNvGrpSpPr/>
              <p:nvPr/>
            </p:nvGrpSpPr>
            <p:grpSpPr>
              <a:xfrm>
                <a:off x="2133600" y="4724400"/>
                <a:ext cx="914400" cy="1066800"/>
                <a:chOff x="1524000" y="1676400"/>
                <a:chExt cx="1069848" cy="1143000"/>
              </a:xfrm>
            </p:grpSpPr>
            <p:sp>
              <p:nvSpPr>
                <p:cNvPr id="24" name="Arc 3"/>
                <p:cNvSpPr/>
                <p:nvPr/>
              </p:nvSpPr>
              <p:spPr>
                <a:xfrm>
                  <a:off x="1527048" y="2133600"/>
                  <a:ext cx="1066800" cy="228600"/>
                </a:xfrm>
                <a:prstGeom prst="arc">
                  <a:avLst>
                    <a:gd name="adj1" fmla="val 10822288"/>
                    <a:gd name="adj2" fmla="val 0"/>
                  </a:avLst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r-Latn-CS"/>
                </a:p>
              </p:txBody>
            </p:sp>
            <p:sp>
              <p:nvSpPr>
                <p:cNvPr id="25" name="Arc 24"/>
                <p:cNvSpPr/>
                <p:nvPr/>
              </p:nvSpPr>
              <p:spPr>
                <a:xfrm rot="10800000">
                  <a:off x="1524000" y="1676400"/>
                  <a:ext cx="1066800" cy="1143000"/>
                </a:xfrm>
                <a:prstGeom prst="arc">
                  <a:avLst>
                    <a:gd name="adj1" fmla="val 10673868"/>
                    <a:gd name="adj2" fmla="val 92057"/>
                  </a:avLst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r-Latn-CS"/>
                </a:p>
              </p:txBody>
            </p:sp>
          </p:grpSp>
          <p:grpSp>
            <p:nvGrpSpPr>
              <p:cNvPr id="12" name="Group 9"/>
              <p:cNvGrpSpPr/>
              <p:nvPr/>
            </p:nvGrpSpPr>
            <p:grpSpPr>
              <a:xfrm rot="10800000">
                <a:off x="1981200" y="5638800"/>
                <a:ext cx="1222248" cy="1295400"/>
                <a:chOff x="1524000" y="1676400"/>
                <a:chExt cx="1069848" cy="1143000"/>
              </a:xfrm>
            </p:grpSpPr>
            <p:sp>
              <p:nvSpPr>
                <p:cNvPr id="22" name="Arc 21"/>
                <p:cNvSpPr/>
                <p:nvPr/>
              </p:nvSpPr>
              <p:spPr>
                <a:xfrm>
                  <a:off x="1527048" y="2133600"/>
                  <a:ext cx="1066800" cy="228600"/>
                </a:xfrm>
                <a:prstGeom prst="arc">
                  <a:avLst>
                    <a:gd name="adj1" fmla="val 10822288"/>
                    <a:gd name="adj2" fmla="val 0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r-Latn-CS"/>
                </a:p>
              </p:txBody>
            </p:sp>
            <p:sp>
              <p:nvSpPr>
                <p:cNvPr id="23" name="Arc 22"/>
                <p:cNvSpPr/>
                <p:nvPr/>
              </p:nvSpPr>
              <p:spPr>
                <a:xfrm rot="10800000">
                  <a:off x="1524000" y="1676400"/>
                  <a:ext cx="1066800" cy="1143000"/>
                </a:xfrm>
                <a:prstGeom prst="arc">
                  <a:avLst>
                    <a:gd name="adj1" fmla="val 10673868"/>
                    <a:gd name="adj2" fmla="val 92057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r-Latn-CS"/>
                </a:p>
              </p:txBody>
            </p:sp>
          </p:grpSp>
        </p:grpSp>
        <p:sp>
          <p:nvSpPr>
            <p:cNvPr id="26" name="Rectangle 25"/>
            <p:cNvSpPr/>
            <p:nvPr/>
          </p:nvSpPr>
          <p:spPr>
            <a:xfrm>
              <a:off x="762000" y="5257800"/>
              <a:ext cx="1828800" cy="1066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590800" y="5257800"/>
              <a:ext cx="1828800" cy="1066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cxnSp>
          <p:nvCxnSpPr>
            <p:cNvPr id="29" name="Straight Connector 28"/>
            <p:cNvCxnSpPr/>
            <p:nvPr/>
          </p:nvCxnSpPr>
          <p:spPr>
            <a:xfrm flipV="1">
              <a:off x="2590800" y="5105400"/>
              <a:ext cx="1828800" cy="152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2590800" y="6172200"/>
              <a:ext cx="1828800" cy="152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>
              <a:off x="762000" y="5105400"/>
              <a:ext cx="1828800" cy="152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0800000">
              <a:off x="762000" y="6172200"/>
              <a:ext cx="1828800" cy="152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5105400" y="161038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800" dirty="0"/>
              <a:t>I</a:t>
            </a:r>
            <a:r>
              <a:rPr lang="sr-Latn-CS" sz="2800" baseline="-25000" dirty="0"/>
              <a:t>Z1</a:t>
            </a:r>
            <a:r>
              <a:rPr lang="sr-Latn-CS" sz="2800" dirty="0"/>
              <a:t>; U</a:t>
            </a:r>
            <a:r>
              <a:rPr lang="sr-Latn-CS" sz="2800" baseline="-25000" dirty="0"/>
              <a:t>l1</a:t>
            </a:r>
            <a:r>
              <a:rPr lang="sr-Latn-CS" sz="2800" dirty="0"/>
              <a:t> = I</a:t>
            </a:r>
            <a:r>
              <a:rPr lang="sr-Latn-CS" sz="2800" baseline="-25000" dirty="0"/>
              <a:t>Z2</a:t>
            </a:r>
            <a:r>
              <a:rPr lang="sr-Latn-CS" sz="2800" dirty="0"/>
              <a:t>; U</a:t>
            </a:r>
            <a:r>
              <a:rPr lang="sr-Latn-CS" sz="2800" baseline="-25000" dirty="0"/>
              <a:t>l2</a:t>
            </a:r>
            <a:r>
              <a:rPr lang="sr-Latn-CS" sz="2800" dirty="0"/>
              <a:t>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105400" y="458218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800" dirty="0"/>
              <a:t>I</a:t>
            </a:r>
            <a:r>
              <a:rPr lang="sr-Latn-CS" sz="2800" baseline="-25000" dirty="0"/>
              <a:t>Z1</a:t>
            </a:r>
            <a:r>
              <a:rPr lang="sr-Latn-CS" sz="2800" dirty="0"/>
              <a:t>; U</a:t>
            </a:r>
            <a:r>
              <a:rPr lang="sr-Latn-CS" sz="2800" baseline="-25000" dirty="0"/>
              <a:t>l1</a:t>
            </a:r>
            <a:r>
              <a:rPr lang="sr-Latn-CS" sz="2800" dirty="0"/>
              <a:t> </a:t>
            </a:r>
            <a:r>
              <a:rPr lang="en-US" sz="2800" dirty="0"/>
              <a:t>&lt;</a:t>
            </a:r>
            <a:r>
              <a:rPr lang="sr-Latn-CS" sz="2800" dirty="0"/>
              <a:t> I</a:t>
            </a:r>
            <a:r>
              <a:rPr lang="sr-Latn-CS" sz="2800" baseline="-25000" dirty="0"/>
              <a:t>Z2</a:t>
            </a:r>
            <a:r>
              <a:rPr lang="sr-Latn-CS" sz="2800" dirty="0"/>
              <a:t>; U</a:t>
            </a:r>
            <a:r>
              <a:rPr lang="sr-Latn-CS" sz="2800" baseline="-25000" dirty="0"/>
              <a:t>l2</a:t>
            </a:r>
            <a:r>
              <a:rPr lang="sr-Latn-CS" sz="2800" dirty="0"/>
              <a:t> 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rot="5400000">
            <a:off x="762000" y="4114800"/>
            <a:ext cx="228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6200000" flipH="1">
            <a:off x="4800600" y="4114801"/>
            <a:ext cx="228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14400" y="5505271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/>
              <a:t>*</a:t>
            </a:r>
            <a:r>
              <a:rPr lang="en-US" sz="2400" dirty="0"/>
              <a:t>*</a:t>
            </a:r>
            <a:r>
              <a:rPr lang="sr-Latn-CS" sz="2400" dirty="0"/>
              <a:t> </a:t>
            </a:r>
            <a:r>
              <a:rPr lang="en-US" sz="2400" dirty="0"/>
              <a:t>To se de</a:t>
            </a:r>
            <a:r>
              <a:rPr lang="sr-Latn-CS" sz="2400" dirty="0"/>
              <a:t>š</a:t>
            </a:r>
            <a:r>
              <a:rPr lang="en-US" sz="2400" dirty="0" err="1"/>
              <a:t>ava</a:t>
            </a:r>
            <a:r>
              <a:rPr lang="sr-Latn-CS" sz="2400" dirty="0"/>
              <a:t> iz razloga što 1. šav vrši deformaciju osnovnog materijala, a 2. treba da izvrši deformaciju i osnovnog i dodatnog materijala šava 1.</a:t>
            </a: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533400" y="762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C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 praksi je popularno koristiti iste režime za oba šava: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r-Latn-C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dirty="0"/>
              <a:t>Jednaki šavovi se mogu koristiti na cevima:</a:t>
            </a:r>
          </a:p>
          <a:p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pPr>
              <a:buNone/>
            </a:pPr>
            <a:r>
              <a:rPr lang="sr-Latn-CS" dirty="0"/>
              <a:t>* Potrebno je zadržati preklop. 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1447800" y="1447800"/>
            <a:ext cx="6096000" cy="5562600"/>
            <a:chOff x="1752600" y="1295400"/>
            <a:chExt cx="6096000" cy="5562600"/>
          </a:xfrm>
        </p:grpSpPr>
        <p:sp>
          <p:nvSpPr>
            <p:cNvPr id="16" name="Arc 15"/>
            <p:cNvSpPr/>
            <p:nvPr/>
          </p:nvSpPr>
          <p:spPr>
            <a:xfrm>
              <a:off x="2743200" y="1828800"/>
              <a:ext cx="5105400" cy="5029200"/>
            </a:xfrm>
            <a:prstGeom prst="arc">
              <a:avLst>
                <a:gd name="adj1" fmla="val 16200000"/>
                <a:gd name="adj2" fmla="val 2112548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7" name="Arc 16"/>
            <p:cNvSpPr/>
            <p:nvPr/>
          </p:nvSpPr>
          <p:spPr>
            <a:xfrm>
              <a:off x="1752600" y="1828800"/>
              <a:ext cx="5105400" cy="5029200"/>
            </a:xfrm>
            <a:prstGeom prst="arc">
              <a:avLst>
                <a:gd name="adj1" fmla="val 11336790"/>
                <a:gd name="adj2" fmla="val 1618179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1784587" y="1295400"/>
              <a:ext cx="6039003" cy="3733800"/>
              <a:chOff x="1784587" y="1295400"/>
              <a:chExt cx="6039003" cy="3733800"/>
            </a:xfrm>
          </p:grpSpPr>
          <p:grpSp>
            <p:nvGrpSpPr>
              <p:cNvPr id="5" name="Group 3"/>
              <p:cNvGrpSpPr/>
              <p:nvPr/>
            </p:nvGrpSpPr>
            <p:grpSpPr>
              <a:xfrm>
                <a:off x="4264152" y="1295400"/>
                <a:ext cx="1069848" cy="2209800"/>
                <a:chOff x="2209800" y="1371600"/>
                <a:chExt cx="1069848" cy="2209800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2209800" y="1371600"/>
                  <a:ext cx="1069848" cy="1143000"/>
                  <a:chOff x="1524000" y="1676400"/>
                  <a:chExt cx="1069848" cy="1143000"/>
                </a:xfrm>
              </p:grpSpPr>
              <p:sp>
                <p:nvSpPr>
                  <p:cNvPr id="12" name="Arc 3"/>
                  <p:cNvSpPr/>
                  <p:nvPr/>
                </p:nvSpPr>
                <p:spPr>
                  <a:xfrm>
                    <a:off x="1527048" y="2133600"/>
                    <a:ext cx="1066800" cy="228600"/>
                  </a:xfrm>
                  <a:prstGeom prst="arc">
                    <a:avLst>
                      <a:gd name="adj1" fmla="val 10822288"/>
                      <a:gd name="adj2" fmla="val 0"/>
                    </a:avLst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r-Latn-CS"/>
                  </a:p>
                </p:txBody>
              </p:sp>
              <p:sp>
                <p:nvSpPr>
                  <p:cNvPr id="13" name="Arc 12"/>
                  <p:cNvSpPr/>
                  <p:nvPr/>
                </p:nvSpPr>
                <p:spPr>
                  <a:xfrm rot="10800000">
                    <a:off x="1524000" y="1676400"/>
                    <a:ext cx="1066800" cy="1143000"/>
                  </a:xfrm>
                  <a:prstGeom prst="arc">
                    <a:avLst>
                      <a:gd name="adj1" fmla="val 10673868"/>
                      <a:gd name="adj2" fmla="val 92057"/>
                    </a:avLst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r-Latn-CS"/>
                  </a:p>
                </p:txBody>
              </p:sp>
            </p:grpSp>
            <p:grpSp>
              <p:nvGrpSpPr>
                <p:cNvPr id="9" name="Group 9"/>
                <p:cNvGrpSpPr/>
                <p:nvPr/>
              </p:nvGrpSpPr>
              <p:grpSpPr>
                <a:xfrm rot="10800000">
                  <a:off x="2209800" y="2438400"/>
                  <a:ext cx="1069848" cy="1143000"/>
                  <a:chOff x="1524000" y="1676400"/>
                  <a:chExt cx="1069848" cy="1143000"/>
                </a:xfrm>
              </p:grpSpPr>
              <p:sp>
                <p:nvSpPr>
                  <p:cNvPr id="10" name="Arc 6"/>
                  <p:cNvSpPr/>
                  <p:nvPr/>
                </p:nvSpPr>
                <p:spPr>
                  <a:xfrm>
                    <a:off x="1527048" y="2133600"/>
                    <a:ext cx="1066800" cy="228600"/>
                  </a:xfrm>
                  <a:prstGeom prst="arc">
                    <a:avLst>
                      <a:gd name="adj1" fmla="val 10822288"/>
                      <a:gd name="adj2" fmla="val 0"/>
                    </a:avLst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r-Latn-CS"/>
                  </a:p>
                </p:txBody>
              </p:sp>
              <p:sp>
                <p:nvSpPr>
                  <p:cNvPr id="11" name="Arc 10"/>
                  <p:cNvSpPr/>
                  <p:nvPr/>
                </p:nvSpPr>
                <p:spPr>
                  <a:xfrm rot="10800000">
                    <a:off x="1524000" y="1676400"/>
                    <a:ext cx="1066800" cy="1143000"/>
                  </a:xfrm>
                  <a:prstGeom prst="arc">
                    <a:avLst>
                      <a:gd name="adj1" fmla="val 10673868"/>
                      <a:gd name="adj2" fmla="val 92057"/>
                    </a:avLst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r-Latn-CS"/>
                  </a:p>
                </p:txBody>
              </p:sp>
            </p:grpSp>
          </p:grpSp>
          <p:sp>
            <p:nvSpPr>
              <p:cNvPr id="18" name="Arc 17"/>
              <p:cNvSpPr/>
              <p:nvPr/>
            </p:nvSpPr>
            <p:spPr>
              <a:xfrm>
                <a:off x="3810000" y="2971800"/>
                <a:ext cx="2819400" cy="2057400"/>
              </a:xfrm>
              <a:prstGeom prst="arc">
                <a:avLst>
                  <a:gd name="adj1" fmla="val 16439283"/>
                  <a:gd name="adj2" fmla="val 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19" name="Arc 18"/>
              <p:cNvSpPr/>
              <p:nvPr/>
            </p:nvSpPr>
            <p:spPr>
              <a:xfrm>
                <a:off x="2895600" y="2971800"/>
                <a:ext cx="2819400" cy="2057400"/>
              </a:xfrm>
              <a:prstGeom prst="arc">
                <a:avLst>
                  <a:gd name="adj1" fmla="val 10845890"/>
                  <a:gd name="adj2" fmla="val 16214165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cxnSp>
            <p:nvCxnSpPr>
              <p:cNvPr id="21" name="Straight Connector 20"/>
              <p:cNvCxnSpPr>
                <a:stCxn id="17" idx="2"/>
              </p:cNvCxnSpPr>
              <p:nvPr/>
            </p:nvCxnSpPr>
            <p:spPr>
              <a:xfrm>
                <a:off x="4291984" y="1828834"/>
                <a:ext cx="356216" cy="4571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4953000" y="2514600"/>
                <a:ext cx="356216" cy="4571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>
                <a:off x="4267200" y="2590800"/>
                <a:ext cx="457200" cy="304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4876800" y="1905000"/>
                <a:ext cx="457200" cy="304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5400000">
                <a:off x="4533900" y="2400300"/>
                <a:ext cx="2286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>
                <a:off x="4837906" y="2399506"/>
                <a:ext cx="2286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17" idx="0"/>
                <a:endCxn id="19" idx="0"/>
              </p:cNvCxnSpPr>
              <p:nvPr/>
            </p:nvCxnSpPr>
            <p:spPr>
              <a:xfrm rot="16200000" flipH="1">
                <a:off x="2322656" y="3408502"/>
                <a:ext cx="35111" cy="11112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endCxn id="16" idx="2"/>
              </p:cNvCxnSpPr>
              <p:nvPr/>
            </p:nvCxnSpPr>
            <p:spPr>
              <a:xfrm flipV="1">
                <a:off x="6629401" y="3992264"/>
                <a:ext cx="1194189" cy="112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96000"/>
          </a:xfrm>
        </p:spPr>
        <p:txBody>
          <a:bodyPr>
            <a:normAutofit fontScale="92500"/>
          </a:bodyPr>
          <a:lstStyle/>
          <a:p>
            <a:r>
              <a:rPr lang="sr-Latn-CS" u="sng" dirty="0"/>
              <a:t>Uticaj oblik šava, pri istim režimima zavarivanja</a:t>
            </a:r>
            <a:r>
              <a:rPr lang="sr-Latn-CS" dirty="0"/>
              <a:t>:</a:t>
            </a:r>
          </a:p>
          <a:p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r>
              <a:rPr lang="sr-Latn-CS" dirty="0"/>
              <a:t>H-visina (nadvišenje+dubina uvara) šava ostaje ista, varira koeficijent nadvišenja </a:t>
            </a:r>
            <a:r>
              <a:rPr lang="el-GR" dirty="0"/>
              <a:t>ψ</a:t>
            </a:r>
            <a:r>
              <a:rPr lang="sr-Latn-CS" baseline="-25000" dirty="0"/>
              <a:t>c</a:t>
            </a:r>
            <a:endParaRPr lang="sr-Latn-CS" dirty="0"/>
          </a:p>
          <a:p>
            <a:r>
              <a:rPr lang="sr-Latn-CS" dirty="0"/>
              <a:t>Što je </a:t>
            </a:r>
            <a:r>
              <a:rPr lang="el-GR" dirty="0"/>
              <a:t>ψ</a:t>
            </a:r>
            <a:r>
              <a:rPr lang="sr-Latn-CS" baseline="-25000" dirty="0"/>
              <a:t>c</a:t>
            </a:r>
            <a:r>
              <a:rPr lang="sr-Latn-CS" dirty="0"/>
              <a:t> (b/c) veći, šav je ravnij</a:t>
            </a:r>
            <a:r>
              <a:rPr lang="en-US" dirty="0" err="1"/>
              <a:t>i</a:t>
            </a:r>
            <a:r>
              <a:rPr lang="sr-Latn-CS" dirty="0"/>
              <a:t> i pogodniji za dinamičko opterećenje (optimalni </a:t>
            </a:r>
            <a:r>
              <a:rPr lang="el-GR" dirty="0"/>
              <a:t>ψ</a:t>
            </a:r>
            <a:r>
              <a:rPr lang="sr-Latn-CS" baseline="-25000" dirty="0"/>
              <a:t>c</a:t>
            </a:r>
            <a:r>
              <a:rPr lang="sr-Latn-CS" dirty="0"/>
              <a:t>=7-10)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0000">
            <a:off x="1887788" y="1086628"/>
            <a:ext cx="5474694" cy="336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sr-Latn-CS" u="sng" dirty="0"/>
              <a:t>Ugaoni šavovi</a:t>
            </a:r>
            <a:r>
              <a:rPr lang="sr-Latn-CS" dirty="0"/>
              <a:t>: </a:t>
            </a:r>
          </a:p>
          <a:p>
            <a:pPr>
              <a:buFontTx/>
              <a:buChar char="-"/>
            </a:pPr>
            <a:r>
              <a:rPr lang="sr-Latn-CS" dirty="0"/>
              <a:t>proračun parametara isti kao kod sučeonih šavova</a:t>
            </a:r>
          </a:p>
          <a:p>
            <a:pPr>
              <a:buFontTx/>
              <a:buChar char="-"/>
            </a:pPr>
            <a:r>
              <a:rPr lang="sr-Latn-CS" dirty="0"/>
              <a:t>koeficijent ugaonog šava (</a:t>
            </a:r>
            <a:r>
              <a:rPr lang="el-GR" dirty="0"/>
              <a:t>Ψ</a:t>
            </a:r>
            <a:r>
              <a:rPr lang="sr-Latn-CS" dirty="0"/>
              <a:t>=b/H):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4189" y="2743200"/>
            <a:ext cx="747161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609600" y="2743200"/>
            <a:ext cx="4114800" cy="3352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4953000" y="3048000"/>
            <a:ext cx="3200400" cy="2743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5143500" y="3086100"/>
            <a:ext cx="3048000" cy="2819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dirty="0"/>
              <a:t>Uticaj parametara zavarivanja na oblik nadvišenja ugaonih šavova: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219200" y="1676400"/>
            <a:ext cx="6781800" cy="4876800"/>
            <a:chOff x="457200" y="1600200"/>
            <a:chExt cx="6781800" cy="487680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" y="3200400"/>
              <a:ext cx="4247444" cy="327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7" name="Group 6"/>
            <p:cNvGrpSpPr/>
            <p:nvPr/>
          </p:nvGrpSpPr>
          <p:grpSpPr>
            <a:xfrm>
              <a:off x="3352800" y="1600200"/>
              <a:ext cx="2057400" cy="1295400"/>
              <a:chOff x="3352800" y="1600200"/>
              <a:chExt cx="2057400" cy="12954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352800" y="2590800"/>
                <a:ext cx="2057400" cy="304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191000" y="1600200"/>
                <a:ext cx="304800" cy="990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181600" y="2590800"/>
              <a:ext cx="2057400" cy="1295400"/>
              <a:chOff x="3352800" y="1600200"/>
              <a:chExt cx="2057400" cy="12954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352800" y="2590800"/>
                <a:ext cx="2057400" cy="304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191000" y="1600200"/>
                <a:ext cx="304800" cy="990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181600" y="4800600"/>
              <a:ext cx="2057400" cy="1295400"/>
              <a:chOff x="3352800" y="1600200"/>
              <a:chExt cx="2057400" cy="12954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352800" y="2590800"/>
                <a:ext cx="2057400" cy="304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191000" y="1600200"/>
                <a:ext cx="304800" cy="990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</p:grpSp>
        <p:sp>
          <p:nvSpPr>
            <p:cNvPr id="14" name="Right Arrow 13"/>
            <p:cNvSpPr/>
            <p:nvPr/>
          </p:nvSpPr>
          <p:spPr>
            <a:xfrm rot="19887595">
              <a:off x="1993938" y="2251859"/>
              <a:ext cx="1399342" cy="10471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CS" dirty="0"/>
                <a:t>Veća I</a:t>
              </a:r>
              <a:r>
                <a:rPr lang="sr-Latn-CS" baseline="-25000" dirty="0"/>
                <a:t>z</a:t>
              </a:r>
              <a:r>
                <a:rPr lang="sr-Latn-CS" dirty="0"/>
                <a:t>, veći uvar</a:t>
              </a:r>
            </a:p>
          </p:txBody>
        </p:sp>
        <p:sp>
          <p:nvSpPr>
            <p:cNvPr id="15" name="Right Arrow 14"/>
            <p:cNvSpPr/>
            <p:nvPr/>
          </p:nvSpPr>
          <p:spPr>
            <a:xfrm rot="20819058">
              <a:off x="4344550" y="3697021"/>
              <a:ext cx="759302" cy="26197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3200400" y="4343401"/>
              <a:ext cx="1968470" cy="1219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CS" dirty="0"/>
                <a:t>Manja I</a:t>
              </a:r>
              <a:r>
                <a:rPr lang="sr-Latn-CS" baseline="-25000" dirty="0"/>
                <a:t>z</a:t>
              </a:r>
              <a:r>
                <a:rPr lang="sr-Latn-CS" dirty="0"/>
                <a:t>, manji uvar</a:t>
              </a:r>
            </a:p>
          </p:txBody>
        </p:sp>
        <p:sp>
          <p:nvSpPr>
            <p:cNvPr id="17" name="Arc 6"/>
            <p:cNvSpPr/>
            <p:nvPr/>
          </p:nvSpPr>
          <p:spPr>
            <a:xfrm rot="2743851">
              <a:off x="4438201" y="2431396"/>
              <a:ext cx="261715" cy="162318"/>
            </a:xfrm>
            <a:prstGeom prst="arc">
              <a:avLst>
                <a:gd name="adj1" fmla="val 10822288"/>
                <a:gd name="adj2" fmla="val 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8" name="Arc 6"/>
            <p:cNvSpPr/>
            <p:nvPr/>
          </p:nvSpPr>
          <p:spPr>
            <a:xfrm rot="13426202">
              <a:off x="6314683" y="5666807"/>
              <a:ext cx="268860" cy="72685"/>
            </a:xfrm>
            <a:prstGeom prst="arc">
              <a:avLst>
                <a:gd name="adj1" fmla="val 11428721"/>
                <a:gd name="adj2" fmla="val 21262287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9" name="Arc 6"/>
            <p:cNvSpPr/>
            <p:nvPr/>
          </p:nvSpPr>
          <p:spPr>
            <a:xfrm rot="13241503">
              <a:off x="4472592" y="2229586"/>
              <a:ext cx="240757" cy="485581"/>
            </a:xfrm>
            <a:prstGeom prst="arc">
              <a:avLst>
                <a:gd name="adj1" fmla="val 10894860"/>
                <a:gd name="adj2" fmla="val 21304495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20" name="Arc 6"/>
            <p:cNvSpPr/>
            <p:nvPr/>
          </p:nvSpPr>
          <p:spPr>
            <a:xfrm rot="13241503">
              <a:off x="6309360" y="3246120"/>
              <a:ext cx="240757" cy="485581"/>
            </a:xfrm>
            <a:prstGeom prst="arc">
              <a:avLst>
                <a:gd name="adj1" fmla="val 10894860"/>
                <a:gd name="adj2" fmla="val 235047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21" name="Arc 6"/>
            <p:cNvSpPr/>
            <p:nvPr/>
          </p:nvSpPr>
          <p:spPr>
            <a:xfrm rot="13409519">
              <a:off x="6335650" y="5429986"/>
              <a:ext cx="240757" cy="485581"/>
            </a:xfrm>
            <a:prstGeom prst="arc">
              <a:avLst>
                <a:gd name="adj1" fmla="val 11742260"/>
                <a:gd name="adj2" fmla="val 20711183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cxnSp>
          <p:nvCxnSpPr>
            <p:cNvPr id="23" name="Straight Connector 22"/>
            <p:cNvCxnSpPr>
              <a:stCxn id="20" idx="2"/>
              <a:endCxn id="20" idx="0"/>
            </p:cNvCxnSpPr>
            <p:nvPr/>
          </p:nvCxnSpPr>
          <p:spPr>
            <a:xfrm rot="16200000" flipH="1">
              <a:off x="6348520" y="3399590"/>
              <a:ext cx="165685" cy="17495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en-US" dirty="0" err="1"/>
              <a:t>Hvala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pažnji</a:t>
            </a:r>
            <a:r>
              <a:rPr lang="en-US" dirty="0"/>
              <a:t>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err="1"/>
              <a:t>Pravilan</a:t>
            </a:r>
            <a:r>
              <a:rPr lang="en-US" dirty="0"/>
              <a:t> </a:t>
            </a:r>
            <a:r>
              <a:rPr lang="en-US" dirty="0" err="1"/>
              <a:t>izbor</a:t>
            </a:r>
            <a:r>
              <a:rPr lang="en-US" dirty="0"/>
              <a:t> </a:t>
            </a:r>
            <a:r>
              <a:rPr lang="en-US" u="sng" dirty="0" err="1"/>
              <a:t>koeficijent</a:t>
            </a:r>
            <a:r>
              <a:rPr lang="sr-Latn-CS" u="sng" dirty="0"/>
              <a:t>a</a:t>
            </a:r>
            <a:r>
              <a:rPr lang="en-US" u="sng" dirty="0"/>
              <a:t> </a:t>
            </a:r>
            <a:r>
              <a:rPr lang="en-US" u="sng" dirty="0" err="1"/>
              <a:t>uvara</a:t>
            </a:r>
            <a:r>
              <a:rPr lang="en-US" u="sng" dirty="0"/>
              <a:t> </a:t>
            </a:r>
            <a:r>
              <a:rPr lang="en-US" dirty="0"/>
              <a:t>(</a:t>
            </a:r>
            <a:r>
              <a:rPr lang="en-US" dirty="0" err="1"/>
              <a:t>odnos</a:t>
            </a:r>
            <a:r>
              <a:rPr lang="en-US" dirty="0"/>
              <a:t> </a:t>
            </a:r>
            <a:r>
              <a:rPr lang="en-US" dirty="0" err="1"/>
              <a:t>širine</a:t>
            </a:r>
            <a:r>
              <a:rPr lang="en-US" dirty="0"/>
              <a:t> </a:t>
            </a:r>
            <a:r>
              <a:rPr lang="en-US" dirty="0" err="1"/>
              <a:t>šava</a:t>
            </a:r>
            <a:r>
              <a:rPr lang="en-US" dirty="0"/>
              <a:t> b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sr-Latn-CS" dirty="0"/>
              <a:t>dubine uvara h</a:t>
            </a:r>
            <a:r>
              <a:rPr lang="sr-Latn-CS" baseline="-25000" dirty="0"/>
              <a:t>u</a:t>
            </a:r>
            <a:r>
              <a:rPr lang="en-US" dirty="0"/>
              <a:t>):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 </a:t>
            </a:r>
            <a:endParaRPr lang="sr-Latn-CS" dirty="0"/>
          </a:p>
          <a:p>
            <a:pPr>
              <a:buNone/>
            </a:pPr>
            <a:r>
              <a:rPr lang="sr-Latn-CS" dirty="0"/>
              <a:t>*</a:t>
            </a:r>
            <a:r>
              <a:rPr lang="en-US" dirty="0" err="1">
                <a:cs typeface="Arial"/>
              </a:rPr>
              <a:t>optimalna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vrednost</a:t>
            </a:r>
            <a:r>
              <a:rPr lang="en-US" dirty="0">
                <a:cs typeface="Arial"/>
              </a:rPr>
              <a:t> </a:t>
            </a:r>
            <a:r>
              <a:rPr lang="el-GR" dirty="0">
                <a:latin typeface="Arial"/>
                <a:cs typeface="Arial"/>
              </a:rPr>
              <a:t>ψ</a:t>
            </a:r>
            <a:r>
              <a:rPr lang="sr-Latn-CS" baseline="-25000" dirty="0">
                <a:latin typeface="Arial"/>
                <a:cs typeface="Arial"/>
              </a:rPr>
              <a:t>u</a:t>
            </a:r>
            <a:r>
              <a:rPr lang="en-US" dirty="0">
                <a:cs typeface="Arial"/>
              </a:rPr>
              <a:t>=1,3-2.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67400" y="44913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/>
              <a:t>b</a:t>
            </a:r>
          </a:p>
        </p:txBody>
      </p:sp>
      <p:grpSp>
        <p:nvGrpSpPr>
          <p:cNvPr id="4" name="Group 15"/>
          <p:cNvGrpSpPr/>
          <p:nvPr/>
        </p:nvGrpSpPr>
        <p:grpSpPr>
          <a:xfrm>
            <a:off x="685800" y="4850027"/>
            <a:ext cx="7772400" cy="1855573"/>
            <a:chOff x="685800" y="4495800"/>
            <a:chExt cx="7772400" cy="185557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rcRect t="-4282"/>
            <a:stretch>
              <a:fillRect/>
            </a:stretch>
          </p:blipFill>
          <p:spPr bwMode="auto">
            <a:xfrm>
              <a:off x="685800" y="4495800"/>
              <a:ext cx="7315200" cy="1855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5029200" y="4520985"/>
              <a:ext cx="19050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5400000">
              <a:off x="7506494" y="4990306"/>
              <a:ext cx="6858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8001000" y="47244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sz="2400" dirty="0"/>
                <a:t>h</a:t>
              </a:r>
              <a:r>
                <a:rPr lang="sr-Latn-CS" sz="2400" baseline="-25000" dirty="0"/>
                <a:t>u</a:t>
              </a:r>
              <a:endParaRPr lang="sr-Latn-CS" sz="2400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20000">
            <a:off x="3745294" y="2844410"/>
            <a:ext cx="1762261" cy="98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0000">
            <a:off x="381000" y="1143000"/>
            <a:ext cx="841907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676400" y="685800"/>
            <a:ext cx="15728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latin typeface="Arial"/>
                <a:cs typeface="Arial"/>
              </a:rPr>
              <a:t>ψ</a:t>
            </a:r>
            <a:r>
              <a:rPr lang="sr-Latn-CS" sz="2400" b="1" baseline="-25000" dirty="0">
                <a:latin typeface="Arial"/>
                <a:cs typeface="Arial"/>
              </a:rPr>
              <a:t>u</a:t>
            </a:r>
            <a:r>
              <a:rPr lang="en-US" sz="2400" b="1" dirty="0">
                <a:cs typeface="Arial"/>
              </a:rPr>
              <a:t>=0,8-1,2</a:t>
            </a:r>
          </a:p>
          <a:p>
            <a:r>
              <a:rPr lang="el-GR" sz="2400" b="1" dirty="0">
                <a:latin typeface="Calibri"/>
                <a:cs typeface="Arial"/>
              </a:rPr>
              <a:t>α</a:t>
            </a:r>
            <a:r>
              <a:rPr lang="en-US" sz="2400" b="1" dirty="0">
                <a:latin typeface="Calibri"/>
                <a:cs typeface="Arial"/>
              </a:rPr>
              <a:t>~</a:t>
            </a:r>
            <a:r>
              <a:rPr lang="en-US" sz="2400" b="1" dirty="0">
                <a:cs typeface="Arial"/>
              </a:rPr>
              <a:t> 180</a:t>
            </a:r>
            <a:r>
              <a:rPr lang="en-US" sz="2400" b="1" baseline="30000" dirty="0">
                <a:cs typeface="Arial"/>
              </a:rPr>
              <a:t>o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5791200" y="838200"/>
            <a:ext cx="13372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latin typeface="Arial"/>
                <a:cs typeface="Arial"/>
              </a:rPr>
              <a:t>ψ</a:t>
            </a:r>
            <a:r>
              <a:rPr lang="sr-Latn-CS" sz="2400" b="1" baseline="-25000" dirty="0">
                <a:latin typeface="Arial"/>
                <a:cs typeface="Arial"/>
              </a:rPr>
              <a:t>u</a:t>
            </a:r>
            <a:r>
              <a:rPr lang="en-US" sz="2400" b="1" dirty="0">
                <a:cs typeface="Arial"/>
              </a:rPr>
              <a:t>=1,3-5</a:t>
            </a:r>
          </a:p>
          <a:p>
            <a:r>
              <a:rPr lang="el-GR" sz="2400" b="1" dirty="0">
                <a:cs typeface="Arial"/>
              </a:rPr>
              <a:t>α</a:t>
            </a:r>
            <a:r>
              <a:rPr lang="en-US" sz="2400" b="1" dirty="0">
                <a:cs typeface="Arial"/>
              </a:rPr>
              <a:t>~ 90</a:t>
            </a:r>
            <a:r>
              <a:rPr lang="en-US" sz="2400" b="1" baseline="30000" dirty="0">
                <a:cs typeface="Arial"/>
              </a:rPr>
              <a:t>o</a:t>
            </a:r>
            <a:endParaRPr lang="en-US" sz="2400" b="1" dirty="0"/>
          </a:p>
          <a:p>
            <a:r>
              <a:rPr lang="en-US" sz="2400" b="1" dirty="0">
                <a:cs typeface="Arial"/>
              </a:rPr>
              <a:t> 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1752600" y="5410200"/>
            <a:ext cx="170540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latin typeface="Arial"/>
                <a:cs typeface="Arial"/>
              </a:rPr>
              <a:t>Ψ</a:t>
            </a:r>
            <a:r>
              <a:rPr lang="sr-Latn-CS" sz="2400" b="1" baseline="-25000" dirty="0">
                <a:latin typeface="Arial"/>
                <a:cs typeface="Arial"/>
              </a:rPr>
              <a:t>u</a:t>
            </a:r>
            <a:r>
              <a:rPr lang="en-US" sz="2400" b="1" dirty="0">
                <a:latin typeface="Arial"/>
                <a:cs typeface="Arial"/>
              </a:rPr>
              <a:t>&gt;</a:t>
            </a:r>
            <a:r>
              <a:rPr lang="en-US" sz="2400" b="1" dirty="0">
                <a:cs typeface="Arial"/>
              </a:rPr>
              <a:t>5</a:t>
            </a:r>
          </a:p>
          <a:p>
            <a:r>
              <a:rPr lang="el-GR" sz="2400" b="1" dirty="0">
                <a:cs typeface="Arial"/>
              </a:rPr>
              <a:t>α</a:t>
            </a:r>
            <a:r>
              <a:rPr lang="en-US" sz="2400" b="1" dirty="0">
                <a:cs typeface="Arial"/>
              </a:rPr>
              <a:t>~ 0</a:t>
            </a:r>
            <a:r>
              <a:rPr lang="en-US" sz="2400" b="1" baseline="30000" dirty="0">
                <a:cs typeface="Arial"/>
              </a:rPr>
              <a:t>o</a:t>
            </a:r>
            <a:endParaRPr lang="en-US" sz="2400" b="1" dirty="0">
              <a:cs typeface="Arial"/>
            </a:endParaRPr>
          </a:p>
          <a:p>
            <a:r>
              <a:rPr lang="en-US" sz="2400" b="1" dirty="0" err="1">
                <a:cs typeface="Arial"/>
              </a:rPr>
              <a:t>Navarivanje</a:t>
            </a:r>
            <a:endParaRPr lang="en-US" sz="2400" b="1" dirty="0"/>
          </a:p>
          <a:p>
            <a:r>
              <a:rPr lang="en-US" sz="2400" b="1" dirty="0">
                <a:cs typeface="Arial"/>
              </a:rPr>
              <a:t> </a:t>
            </a:r>
            <a:endParaRPr lang="en-US" sz="24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4724400" y="914400"/>
            <a:ext cx="3886200" cy="2514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sr-Latn-CS" u="sng" dirty="0"/>
              <a:t>Koeficijent nadvišenja </a:t>
            </a:r>
            <a:r>
              <a:rPr lang="sr-Latn-CS" dirty="0"/>
              <a:t>(odnos širine b i visine nadvišenja c):</a:t>
            </a:r>
          </a:p>
          <a:p>
            <a:endParaRPr lang="sr-Latn-CS" dirty="0"/>
          </a:p>
          <a:p>
            <a:endParaRPr lang="sr-Latn-CS" dirty="0"/>
          </a:p>
          <a:p>
            <a:r>
              <a:rPr lang="sr-Latn-CS" dirty="0"/>
              <a:t>Optimalna vrednost koeficijenta nadvišenja je od 7 – 10, pri tome je izgled šava:</a:t>
            </a:r>
          </a:p>
          <a:p>
            <a:pPr>
              <a:buNone/>
            </a:pPr>
            <a:endParaRPr lang="sr-Latn-C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524000"/>
            <a:ext cx="167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0000">
            <a:off x="2687033" y="3846392"/>
            <a:ext cx="4190831" cy="233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>
            <a:off x="4038600" y="4267200"/>
            <a:ext cx="1371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5600700" y="4457700"/>
            <a:ext cx="228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0" y="38862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/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91200" y="41910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/>
              <a:t>c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l-GR" dirty="0">
                <a:latin typeface="Arial"/>
                <a:cs typeface="Arial"/>
              </a:rPr>
              <a:t>ψ</a:t>
            </a:r>
            <a:r>
              <a:rPr lang="sr-Latn-CS" baseline="-25000" dirty="0">
                <a:latin typeface="Arial"/>
                <a:cs typeface="Arial"/>
              </a:rPr>
              <a:t>c</a:t>
            </a:r>
            <a:r>
              <a:rPr lang="en-US" dirty="0"/>
              <a:t>&lt;7</a:t>
            </a:r>
            <a:r>
              <a:rPr lang="sr-Latn-CS" dirty="0"/>
              <a:t>:</a:t>
            </a:r>
            <a:r>
              <a:rPr lang="en-US" dirty="0"/>
              <a:t> </a:t>
            </a:r>
            <a:r>
              <a:rPr lang="sr-Latn-CS" dirty="0"/>
              <a:t>uski šav, veliko nadvišenje – potrebna je priprema (npr. V-šav) kako bi se tu smestio višak DM.</a:t>
            </a:r>
          </a:p>
          <a:p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r>
              <a:rPr lang="el-GR" dirty="0">
                <a:latin typeface="Arial"/>
                <a:cs typeface="Arial"/>
              </a:rPr>
              <a:t>ψ</a:t>
            </a:r>
            <a:r>
              <a:rPr lang="sr-Latn-CS" baseline="-25000" dirty="0">
                <a:latin typeface="Arial"/>
                <a:cs typeface="Arial"/>
              </a:rPr>
              <a:t>c </a:t>
            </a:r>
            <a:r>
              <a:rPr lang="en-US" dirty="0"/>
              <a:t>&gt;</a:t>
            </a:r>
            <a:r>
              <a:rPr lang="sr-Latn-CS" dirty="0"/>
              <a:t>10: široki šav, malo nadvišenje – ujedno </a:t>
            </a:r>
            <a:r>
              <a:rPr lang="el-GR" dirty="0">
                <a:latin typeface="Arial"/>
                <a:cs typeface="Arial"/>
              </a:rPr>
              <a:t>ψ</a:t>
            </a:r>
            <a:r>
              <a:rPr lang="sr-Latn-CS" baseline="-25000" dirty="0">
                <a:latin typeface="Arial"/>
                <a:cs typeface="Arial"/>
              </a:rPr>
              <a:t>u</a:t>
            </a:r>
            <a:r>
              <a:rPr lang="sr-Latn-CS" dirty="0">
                <a:latin typeface="Arial"/>
                <a:cs typeface="Arial"/>
              </a:rPr>
              <a:t> </a:t>
            </a:r>
            <a:r>
              <a:rPr lang="sr-Latn-CS" dirty="0"/>
              <a:t>relativno velik, </a:t>
            </a:r>
            <a:r>
              <a:rPr lang="en-US" dirty="0"/>
              <a:t>&gt; </a:t>
            </a:r>
            <a:r>
              <a:rPr lang="sr-Latn-CS" dirty="0"/>
              <a:t>5:</a:t>
            </a:r>
          </a:p>
          <a:p>
            <a:endParaRPr lang="sr-Latn-C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0000">
            <a:off x="4285255" y="1558731"/>
            <a:ext cx="3998398" cy="210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0000">
            <a:off x="4227979" y="4769334"/>
            <a:ext cx="4136237" cy="207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Režimi EPP zavarivanja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sr-Latn-CS" dirty="0"/>
              <a:t>Na promenu oblika i dimenzija poprečnog preseka šava utiču sledeći parametri:</a:t>
            </a:r>
          </a:p>
          <a:p>
            <a:pPr>
              <a:buNone/>
            </a:pPr>
            <a:endParaRPr lang="sr-Latn-CS" dirty="0"/>
          </a:p>
          <a:p>
            <a:pPr>
              <a:buNone/>
            </a:pPr>
            <a:r>
              <a:rPr lang="sr-Latn-CS" dirty="0"/>
              <a:t>1. Struja zavarivanja</a:t>
            </a:r>
          </a:p>
          <a:p>
            <a:pPr>
              <a:buNone/>
            </a:pPr>
            <a:r>
              <a:rPr lang="sr-Latn-CS" dirty="0"/>
              <a:t>2. Gustina struje zavarivanja</a:t>
            </a:r>
          </a:p>
          <a:p>
            <a:pPr>
              <a:buNone/>
            </a:pPr>
            <a:r>
              <a:rPr lang="sr-Latn-CS" dirty="0"/>
              <a:t>3. Napon luka</a:t>
            </a:r>
          </a:p>
          <a:p>
            <a:pPr>
              <a:buNone/>
            </a:pPr>
            <a:r>
              <a:rPr lang="sr-Latn-CS" dirty="0"/>
              <a:t>4. Brzina zavarivanja</a:t>
            </a:r>
          </a:p>
          <a:p>
            <a:pPr>
              <a:buNone/>
            </a:pPr>
            <a:r>
              <a:rPr lang="sr-Latn-CS" dirty="0"/>
              <a:t>5. Nagib elektrode</a:t>
            </a:r>
          </a:p>
          <a:p>
            <a:pPr>
              <a:buNone/>
            </a:pPr>
            <a:r>
              <a:rPr lang="sr-Latn-CS" dirty="0"/>
              <a:t>6. Nagib proizvoda</a:t>
            </a:r>
          </a:p>
          <a:p>
            <a:pPr>
              <a:buNone/>
            </a:pPr>
            <a:r>
              <a:rPr lang="sr-Latn-CS" dirty="0"/>
              <a:t>7. Vrsta struje i praška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u="sng" dirty="0"/>
              <a:t>Struja zavarivanja:</a:t>
            </a:r>
          </a:p>
          <a:p>
            <a:pPr>
              <a:buFontTx/>
              <a:buChar char="-"/>
            </a:pPr>
            <a:r>
              <a:rPr lang="sr-Latn-CS" dirty="0"/>
              <a:t>Što je jača struja zavarivanja, već je količina toplote, veći je pritisak gasova i veće duvanje luka.</a:t>
            </a:r>
          </a:p>
          <a:p>
            <a:pPr>
              <a:buFontTx/>
              <a:buChar char="-"/>
            </a:pPr>
            <a:r>
              <a:rPr lang="sr-Latn-CS" dirty="0"/>
              <a:t>Raste dubina uvara h</a:t>
            </a:r>
            <a:r>
              <a:rPr lang="sr-Latn-CS" baseline="-25000" dirty="0"/>
              <a:t>u</a:t>
            </a:r>
            <a:r>
              <a:rPr lang="sr-Latn-CS" dirty="0"/>
              <a:t> - u većom meri, širina (b) i nadvišenje (c) – u manjoj meri.</a:t>
            </a:r>
          </a:p>
          <a:p>
            <a:pPr>
              <a:buFontTx/>
              <a:buChar char="-"/>
            </a:pPr>
            <a:r>
              <a:rPr lang="sr-Latn-CS" dirty="0"/>
              <a:t>Koeficijent uvara </a:t>
            </a:r>
            <a:r>
              <a:rPr lang="el-GR" dirty="0">
                <a:latin typeface="Arial"/>
                <a:cs typeface="Arial"/>
              </a:rPr>
              <a:t>ψ</a:t>
            </a:r>
            <a:r>
              <a:rPr lang="sr-Latn-CS" baseline="-25000" dirty="0">
                <a:latin typeface="Arial"/>
                <a:cs typeface="Arial"/>
              </a:rPr>
              <a:t>u </a:t>
            </a:r>
            <a:r>
              <a:rPr lang="sr-Latn-CS" dirty="0">
                <a:latin typeface="Arial"/>
                <a:cs typeface="Arial"/>
              </a:rPr>
              <a:t> </a:t>
            </a:r>
            <a:r>
              <a:rPr lang="sr-Latn-CS" sz="2800" dirty="0">
                <a:latin typeface="Arial"/>
                <a:cs typeface="Arial"/>
              </a:rPr>
              <a:t>se smanjuje, šav dobija sledeći oblik:</a:t>
            </a:r>
            <a:endParaRPr lang="sr-Latn-C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0000">
            <a:off x="2608857" y="4719251"/>
            <a:ext cx="3998398" cy="210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1974</TotalTime>
  <Words>1153</Words>
  <Application>Microsoft Office PowerPoint</Application>
  <PresentationFormat>On-screen Show (4:3)</PresentationFormat>
  <Paragraphs>210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Calibri</vt:lpstr>
      <vt:lpstr>Office Theme</vt:lpstr>
      <vt:lpstr>Tehnologija zavarivanja 2</vt:lpstr>
      <vt:lpstr>EPP zavarivanje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Režimi EPP zavarivanja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Veza između površine šava i parametara režima zavarivanja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Hvala na pažnji!</vt:lpstr>
    </vt:vector>
  </TitlesOfParts>
  <Company>Corona Computers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Savremene tehnologije spajanja materijala 2</dc:title>
  <dc:creator>Korisnik</dc:creator>
  <cp:lastModifiedBy>Sebastian Baloš</cp:lastModifiedBy>
  <cp:revision>171</cp:revision>
  <dcterms:created xsi:type="dcterms:W3CDTF">2013-03-01T20:53:04Z</dcterms:created>
  <dcterms:modified xsi:type="dcterms:W3CDTF">2016-05-09T20:12:34Z</dcterms:modified>
</cp:coreProperties>
</file>